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6" r:id="rId3"/>
    <p:sldId id="257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53" d="100"/>
          <a:sy n="53" d="100"/>
        </p:scale>
        <p:origin x="711" y="3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acsycc.org/about/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acsycc.org/about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9617AB-0DA7-46B0-AFBB-7CC4A0FC566A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E0A0E5-0839-4846-9E40-19ED16C306DB}">
      <dgm:prSet/>
      <dgm:spPr/>
      <dgm:t>
        <a:bodyPr/>
        <a:lstStyle/>
        <a:p>
          <a:pPr algn="ctr"/>
          <a:r>
            <a:rPr lang="en-US" b="1" dirty="0"/>
            <a:t>YCC – Maryland - Chair</a:t>
          </a:r>
          <a:endParaRPr lang="en-US" dirty="0"/>
        </a:p>
      </dgm:t>
    </dgm:pt>
    <dgm:pt modelId="{EA5885F5-7FEC-44F4-B920-B51B455A6639}" type="parTrans" cxnId="{493CA50F-1674-4BCF-AEFA-D0450B0A6DCF}">
      <dgm:prSet/>
      <dgm:spPr/>
      <dgm:t>
        <a:bodyPr/>
        <a:lstStyle/>
        <a:p>
          <a:endParaRPr lang="en-US"/>
        </a:p>
      </dgm:t>
    </dgm:pt>
    <dgm:pt modelId="{7FEAA20C-4DD9-41D7-BB43-5D21435CC227}" type="sibTrans" cxnId="{493CA50F-1674-4BCF-AEFA-D0450B0A6DCF}">
      <dgm:prSet/>
      <dgm:spPr/>
      <dgm:t>
        <a:bodyPr/>
        <a:lstStyle/>
        <a:p>
          <a:endParaRPr lang="en-US"/>
        </a:p>
      </dgm:t>
    </dgm:pt>
    <dgm:pt modelId="{2493B9CD-22F0-49A6-A76F-E3B8E3006AD8}">
      <dgm:prSet/>
      <dgm:spPr/>
      <dgm:t>
        <a:bodyPr/>
        <a:lstStyle/>
        <a:p>
          <a:pPr algn="ctr"/>
          <a:r>
            <a:rPr lang="en-US" dirty="0"/>
            <a:t>Olivia Harper Wilkins, PhD</a:t>
          </a:r>
        </a:p>
      </dgm:t>
    </dgm:pt>
    <dgm:pt modelId="{58BCADAA-CD61-4F4C-B9CD-06AAC4908386}" type="parTrans" cxnId="{7AF7F5AB-AD82-4917-AE4C-FD0AD487C1DA}">
      <dgm:prSet/>
      <dgm:spPr/>
      <dgm:t>
        <a:bodyPr/>
        <a:lstStyle/>
        <a:p>
          <a:endParaRPr lang="en-US"/>
        </a:p>
      </dgm:t>
    </dgm:pt>
    <dgm:pt modelId="{51400E82-74AA-45E5-939C-DECCCA3884C0}" type="sibTrans" cxnId="{7AF7F5AB-AD82-4917-AE4C-FD0AD487C1DA}">
      <dgm:prSet/>
      <dgm:spPr/>
      <dgm:t>
        <a:bodyPr/>
        <a:lstStyle/>
        <a:p>
          <a:endParaRPr lang="en-US"/>
        </a:p>
      </dgm:t>
    </dgm:pt>
    <dgm:pt modelId="{BA224863-17C3-4A29-AD2B-734F4B0F4003}">
      <dgm:prSet/>
      <dgm:spPr/>
      <dgm:t>
        <a:bodyPr/>
        <a:lstStyle/>
        <a:p>
          <a:pPr algn="ctr"/>
          <a:r>
            <a:rPr lang="en-US" b="1" dirty="0"/>
            <a:t>YCC Secretary</a:t>
          </a:r>
          <a:endParaRPr lang="en-US" dirty="0"/>
        </a:p>
      </dgm:t>
    </dgm:pt>
    <dgm:pt modelId="{F4F8B08E-4504-4095-91FA-220C08203FB5}" type="parTrans" cxnId="{E9730E9B-516C-45C6-B98A-A0F0BA4034C2}">
      <dgm:prSet/>
      <dgm:spPr/>
      <dgm:t>
        <a:bodyPr/>
        <a:lstStyle/>
        <a:p>
          <a:endParaRPr lang="en-US"/>
        </a:p>
      </dgm:t>
    </dgm:pt>
    <dgm:pt modelId="{B83A6EAA-AF4C-42FA-9104-C52AB0A9E23E}" type="sibTrans" cxnId="{E9730E9B-516C-45C6-B98A-A0F0BA4034C2}">
      <dgm:prSet/>
      <dgm:spPr/>
      <dgm:t>
        <a:bodyPr/>
        <a:lstStyle/>
        <a:p>
          <a:endParaRPr lang="en-US"/>
        </a:p>
      </dgm:t>
    </dgm:pt>
    <dgm:pt modelId="{87A47136-573D-463A-B5C5-3BF500DC1D22}">
      <dgm:prSet/>
      <dgm:spPr/>
      <dgm:t>
        <a:bodyPr/>
        <a:lstStyle/>
        <a:p>
          <a:pPr algn="ctr"/>
          <a:r>
            <a:rPr lang="en-US" dirty="0"/>
            <a:t>TBA</a:t>
          </a:r>
        </a:p>
      </dgm:t>
    </dgm:pt>
    <dgm:pt modelId="{6DA367D1-BEB6-48A9-ADAA-D6BEEE187632}" type="parTrans" cxnId="{17DD7765-E86C-4976-8C4A-940829B4651F}">
      <dgm:prSet/>
      <dgm:spPr/>
      <dgm:t>
        <a:bodyPr/>
        <a:lstStyle/>
        <a:p>
          <a:endParaRPr lang="en-US"/>
        </a:p>
      </dgm:t>
    </dgm:pt>
    <dgm:pt modelId="{20F159B1-C70B-4D1C-91A2-438DEE4D9E9F}" type="sibTrans" cxnId="{17DD7765-E86C-4976-8C4A-940829B4651F}">
      <dgm:prSet/>
      <dgm:spPr/>
      <dgm:t>
        <a:bodyPr/>
        <a:lstStyle/>
        <a:p>
          <a:endParaRPr lang="en-US"/>
        </a:p>
      </dgm:t>
    </dgm:pt>
    <dgm:pt modelId="{179B57FA-F161-47A0-97FE-52D960821BF4}">
      <dgm:prSet/>
      <dgm:spPr/>
      <dgm:t>
        <a:bodyPr/>
        <a:lstStyle/>
        <a:p>
          <a:pPr algn="ctr"/>
          <a:r>
            <a:rPr lang="en-US" b="1" dirty="0"/>
            <a:t>Members at ACS Maryland Section</a:t>
          </a:r>
          <a:endParaRPr lang="en-US" dirty="0"/>
        </a:p>
      </dgm:t>
    </dgm:pt>
    <dgm:pt modelId="{CB6D8647-B559-4403-BAC9-48AD54FCD2D8}" type="parTrans" cxnId="{6E1AA580-5000-4A08-8DF7-C1AD90400B3E}">
      <dgm:prSet/>
      <dgm:spPr/>
      <dgm:t>
        <a:bodyPr/>
        <a:lstStyle/>
        <a:p>
          <a:endParaRPr lang="en-US"/>
        </a:p>
      </dgm:t>
    </dgm:pt>
    <dgm:pt modelId="{8E1797E2-22F7-4E5F-9C86-6BE2727EB94E}" type="sibTrans" cxnId="{6E1AA580-5000-4A08-8DF7-C1AD90400B3E}">
      <dgm:prSet/>
      <dgm:spPr/>
      <dgm:t>
        <a:bodyPr/>
        <a:lstStyle/>
        <a:p>
          <a:endParaRPr lang="en-US"/>
        </a:p>
      </dgm:t>
    </dgm:pt>
    <dgm:pt modelId="{54BB251F-4D6C-44DD-8994-12B8E53187B3}">
      <dgm:prSet/>
      <dgm:spPr/>
      <dgm:t>
        <a:bodyPr/>
        <a:lstStyle/>
        <a:p>
          <a:pPr algn="l"/>
          <a:r>
            <a:rPr lang="en-US" dirty="0"/>
            <a:t>Olivia , PhD</a:t>
          </a:r>
        </a:p>
      </dgm:t>
    </dgm:pt>
    <dgm:pt modelId="{274B5E7B-7769-4D9F-9531-6234F7F71925}" type="parTrans" cxnId="{CCFBCB40-5E5A-4C67-81C1-B1427B4766A2}">
      <dgm:prSet/>
      <dgm:spPr/>
      <dgm:t>
        <a:bodyPr/>
        <a:lstStyle/>
        <a:p>
          <a:endParaRPr lang="en-US"/>
        </a:p>
      </dgm:t>
    </dgm:pt>
    <dgm:pt modelId="{85D535E4-1A19-4285-9341-ED701E0D1B2C}" type="sibTrans" cxnId="{CCFBCB40-5E5A-4C67-81C1-B1427B4766A2}">
      <dgm:prSet/>
      <dgm:spPr/>
      <dgm:t>
        <a:bodyPr/>
        <a:lstStyle/>
        <a:p>
          <a:endParaRPr lang="en-US"/>
        </a:p>
      </dgm:t>
    </dgm:pt>
    <dgm:pt modelId="{39CB9DD8-638F-4C82-9423-63677FEB22F1}">
      <dgm:prSet/>
      <dgm:spPr/>
      <dgm:t>
        <a:bodyPr/>
        <a:lstStyle/>
        <a:p>
          <a:pPr algn="l"/>
          <a:r>
            <a:rPr lang="en-US" dirty="0"/>
            <a:t>Jillian</a:t>
          </a:r>
        </a:p>
      </dgm:t>
    </dgm:pt>
    <dgm:pt modelId="{132FCBEC-0178-4045-B7D9-ABB219AA7707}" type="parTrans" cxnId="{4D7D2DF4-EA33-4184-B243-62A630475E71}">
      <dgm:prSet/>
      <dgm:spPr/>
      <dgm:t>
        <a:bodyPr/>
        <a:lstStyle/>
        <a:p>
          <a:endParaRPr lang="en-US"/>
        </a:p>
      </dgm:t>
    </dgm:pt>
    <dgm:pt modelId="{81FB6CC8-4289-4722-8308-56EBC96452CB}" type="sibTrans" cxnId="{4D7D2DF4-EA33-4184-B243-62A630475E71}">
      <dgm:prSet/>
      <dgm:spPr/>
      <dgm:t>
        <a:bodyPr/>
        <a:lstStyle/>
        <a:p>
          <a:endParaRPr lang="en-US"/>
        </a:p>
      </dgm:t>
    </dgm:pt>
    <dgm:pt modelId="{FB80DC1B-F492-406D-9AB0-E806DFD74D4F}">
      <dgm:prSet/>
      <dgm:spPr/>
      <dgm:t>
        <a:bodyPr/>
        <a:lstStyle/>
        <a:p>
          <a:pPr algn="l"/>
          <a:r>
            <a:rPr lang="en-US" dirty="0"/>
            <a:t>Nicole</a:t>
          </a:r>
        </a:p>
      </dgm:t>
    </dgm:pt>
    <dgm:pt modelId="{7C0D0A38-C2B2-47AB-AF79-00682B376B88}" type="parTrans" cxnId="{4F5F3E45-9233-447F-8A9F-7F2710ABE6EF}">
      <dgm:prSet/>
      <dgm:spPr/>
      <dgm:t>
        <a:bodyPr/>
        <a:lstStyle/>
        <a:p>
          <a:endParaRPr lang="en-US"/>
        </a:p>
      </dgm:t>
    </dgm:pt>
    <dgm:pt modelId="{D06DC46E-63C8-4AD2-88C1-39CFB40836BE}" type="sibTrans" cxnId="{4F5F3E45-9233-447F-8A9F-7F2710ABE6EF}">
      <dgm:prSet/>
      <dgm:spPr/>
      <dgm:t>
        <a:bodyPr/>
        <a:lstStyle/>
        <a:p>
          <a:endParaRPr lang="en-US"/>
        </a:p>
      </dgm:t>
    </dgm:pt>
    <dgm:pt modelId="{F6F74B76-BD22-45D7-A23D-C838FA988B58}">
      <dgm:prSet/>
      <dgm:spPr/>
      <dgm:t>
        <a:bodyPr/>
        <a:lstStyle/>
        <a:p>
          <a:pPr algn="ctr"/>
          <a:r>
            <a:rPr lang="en-US" b="1" dirty="0"/>
            <a:t>Members at UMBC</a:t>
          </a:r>
          <a:endParaRPr lang="en-US" dirty="0"/>
        </a:p>
      </dgm:t>
    </dgm:pt>
    <dgm:pt modelId="{BBDF4D0F-47F2-4B8E-82B5-B4BF441FEED0}" type="parTrans" cxnId="{0644A8E7-C8B5-4E46-9A96-63070E45DDBC}">
      <dgm:prSet/>
      <dgm:spPr/>
      <dgm:t>
        <a:bodyPr/>
        <a:lstStyle/>
        <a:p>
          <a:endParaRPr lang="en-US"/>
        </a:p>
      </dgm:t>
    </dgm:pt>
    <dgm:pt modelId="{2ED6C4C6-6C26-4E93-BE81-2257018B452D}" type="sibTrans" cxnId="{0644A8E7-C8B5-4E46-9A96-63070E45DDBC}">
      <dgm:prSet/>
      <dgm:spPr/>
      <dgm:t>
        <a:bodyPr/>
        <a:lstStyle/>
        <a:p>
          <a:endParaRPr lang="en-US"/>
        </a:p>
      </dgm:t>
    </dgm:pt>
    <dgm:pt modelId="{3820A26B-AD8B-4A53-97D2-A00280E5579C}">
      <dgm:prSet/>
      <dgm:spPr/>
      <dgm:t>
        <a:bodyPr/>
        <a:lstStyle/>
        <a:p>
          <a:pPr algn="ctr"/>
          <a:r>
            <a:rPr lang="en-US" dirty="0"/>
            <a:t>Kaylyn Stewart</a:t>
          </a:r>
        </a:p>
      </dgm:t>
    </dgm:pt>
    <dgm:pt modelId="{BFFFDB8A-E514-44A2-8F2F-23A8C43B7DB3}" type="parTrans" cxnId="{529437AD-E3E5-4C17-88C7-C28D684D9950}">
      <dgm:prSet/>
      <dgm:spPr/>
      <dgm:t>
        <a:bodyPr/>
        <a:lstStyle/>
        <a:p>
          <a:endParaRPr lang="en-US"/>
        </a:p>
      </dgm:t>
    </dgm:pt>
    <dgm:pt modelId="{7614B091-C64E-4391-B6F3-FE0DDE7F87B0}" type="sibTrans" cxnId="{529437AD-E3E5-4C17-88C7-C28D684D9950}">
      <dgm:prSet/>
      <dgm:spPr/>
      <dgm:t>
        <a:bodyPr/>
        <a:lstStyle/>
        <a:p>
          <a:endParaRPr lang="en-US"/>
        </a:p>
      </dgm:t>
    </dgm:pt>
    <dgm:pt modelId="{1C343EEB-E14B-43F2-B1DC-77C8B3C6D24C}" type="pres">
      <dgm:prSet presAssocID="{439617AB-0DA7-46B0-AFBB-7CC4A0FC566A}" presName="Name0" presStyleCnt="0">
        <dgm:presLayoutVars>
          <dgm:dir/>
          <dgm:resizeHandles val="exact"/>
        </dgm:presLayoutVars>
      </dgm:prSet>
      <dgm:spPr/>
    </dgm:pt>
    <dgm:pt modelId="{D6327C94-663B-48AD-938E-427FB58FBD47}" type="pres">
      <dgm:prSet presAssocID="{439617AB-0DA7-46B0-AFBB-7CC4A0FC566A}" presName="cycle" presStyleCnt="0"/>
      <dgm:spPr/>
    </dgm:pt>
    <dgm:pt modelId="{CA9D2A8D-5CE6-4E01-BDA1-E845F0D8FB4C}" type="pres">
      <dgm:prSet presAssocID="{27E0A0E5-0839-4846-9E40-19ED16C306DB}" presName="nodeFirstNode" presStyleLbl="node1" presStyleIdx="0" presStyleCnt="4">
        <dgm:presLayoutVars>
          <dgm:bulletEnabled val="1"/>
        </dgm:presLayoutVars>
      </dgm:prSet>
      <dgm:spPr/>
    </dgm:pt>
    <dgm:pt modelId="{EAA7C66B-6191-495D-91D1-54B7C0CB9838}" type="pres">
      <dgm:prSet presAssocID="{7FEAA20C-4DD9-41D7-BB43-5D21435CC227}" presName="sibTransFirstNode" presStyleLbl="bgShp" presStyleIdx="0" presStyleCnt="1"/>
      <dgm:spPr/>
    </dgm:pt>
    <dgm:pt modelId="{4A566173-FBCC-43EF-B80D-9B39AE84954D}" type="pres">
      <dgm:prSet presAssocID="{BA224863-17C3-4A29-AD2B-734F4B0F4003}" presName="nodeFollowingNodes" presStyleLbl="node1" presStyleIdx="1" presStyleCnt="4">
        <dgm:presLayoutVars>
          <dgm:bulletEnabled val="1"/>
        </dgm:presLayoutVars>
      </dgm:prSet>
      <dgm:spPr/>
    </dgm:pt>
    <dgm:pt modelId="{419B5745-88EA-4F80-A8CF-7CD74CF86C74}" type="pres">
      <dgm:prSet presAssocID="{179B57FA-F161-47A0-97FE-52D960821BF4}" presName="nodeFollowingNodes" presStyleLbl="node1" presStyleIdx="2" presStyleCnt="4" custScaleX="124391">
        <dgm:presLayoutVars>
          <dgm:bulletEnabled val="1"/>
        </dgm:presLayoutVars>
      </dgm:prSet>
      <dgm:spPr/>
    </dgm:pt>
    <dgm:pt modelId="{737473A2-44DF-4D19-94AB-BA0E1B7B8B0D}" type="pres">
      <dgm:prSet presAssocID="{F6F74B76-BD22-45D7-A23D-C838FA988B58}" presName="nodeFollowingNodes" presStyleLbl="node1" presStyleIdx="3" presStyleCnt="4" custScaleX="93468" custScaleY="97623">
        <dgm:presLayoutVars>
          <dgm:bulletEnabled val="1"/>
        </dgm:presLayoutVars>
      </dgm:prSet>
      <dgm:spPr/>
    </dgm:pt>
  </dgm:ptLst>
  <dgm:cxnLst>
    <dgm:cxn modelId="{44C0400E-3E89-4E46-891D-529BA81DF72A}" type="presOf" srcId="{FB80DC1B-F492-406D-9AB0-E806DFD74D4F}" destId="{419B5745-88EA-4F80-A8CF-7CD74CF86C74}" srcOrd="0" destOrd="3" presId="urn:microsoft.com/office/officeart/2005/8/layout/cycle3"/>
    <dgm:cxn modelId="{493CA50F-1674-4BCF-AEFA-D0450B0A6DCF}" srcId="{439617AB-0DA7-46B0-AFBB-7CC4A0FC566A}" destId="{27E0A0E5-0839-4846-9E40-19ED16C306DB}" srcOrd="0" destOrd="0" parTransId="{EA5885F5-7FEC-44F4-B920-B51B455A6639}" sibTransId="{7FEAA20C-4DD9-41D7-BB43-5D21435CC227}"/>
    <dgm:cxn modelId="{E35ECF1C-4631-4D1B-BBC7-0A6E3D8987DA}" type="presOf" srcId="{3820A26B-AD8B-4A53-97D2-A00280E5579C}" destId="{737473A2-44DF-4D19-94AB-BA0E1B7B8B0D}" srcOrd="0" destOrd="1" presId="urn:microsoft.com/office/officeart/2005/8/layout/cycle3"/>
    <dgm:cxn modelId="{A5E2D826-90BB-4194-BB6B-A6CD1FD9F227}" type="presOf" srcId="{439617AB-0DA7-46B0-AFBB-7CC4A0FC566A}" destId="{1C343EEB-E14B-43F2-B1DC-77C8B3C6D24C}" srcOrd="0" destOrd="0" presId="urn:microsoft.com/office/officeart/2005/8/layout/cycle3"/>
    <dgm:cxn modelId="{6A60EB2D-9995-40EB-B1DC-F6164CE13110}" type="presOf" srcId="{27E0A0E5-0839-4846-9E40-19ED16C306DB}" destId="{CA9D2A8D-5CE6-4E01-BDA1-E845F0D8FB4C}" srcOrd="0" destOrd="0" presId="urn:microsoft.com/office/officeart/2005/8/layout/cycle3"/>
    <dgm:cxn modelId="{CCFBCB40-5E5A-4C67-81C1-B1427B4766A2}" srcId="{179B57FA-F161-47A0-97FE-52D960821BF4}" destId="{54BB251F-4D6C-44DD-8994-12B8E53187B3}" srcOrd="0" destOrd="0" parTransId="{274B5E7B-7769-4D9F-9531-6234F7F71925}" sibTransId="{85D535E4-1A19-4285-9341-ED701E0D1B2C}"/>
    <dgm:cxn modelId="{E836DF5E-3343-4B10-B8CF-F2DED3F23677}" type="presOf" srcId="{179B57FA-F161-47A0-97FE-52D960821BF4}" destId="{419B5745-88EA-4F80-A8CF-7CD74CF86C74}" srcOrd="0" destOrd="0" presId="urn:microsoft.com/office/officeart/2005/8/layout/cycle3"/>
    <dgm:cxn modelId="{5CD0AA41-4C9A-4A36-A766-A3DA9F57B812}" type="presOf" srcId="{87A47136-573D-463A-B5C5-3BF500DC1D22}" destId="{4A566173-FBCC-43EF-B80D-9B39AE84954D}" srcOrd="0" destOrd="1" presId="urn:microsoft.com/office/officeart/2005/8/layout/cycle3"/>
    <dgm:cxn modelId="{4F5F3E45-9233-447F-8A9F-7F2710ABE6EF}" srcId="{179B57FA-F161-47A0-97FE-52D960821BF4}" destId="{FB80DC1B-F492-406D-9AB0-E806DFD74D4F}" srcOrd="2" destOrd="0" parTransId="{7C0D0A38-C2B2-47AB-AF79-00682B376B88}" sibTransId="{D06DC46E-63C8-4AD2-88C1-39CFB40836BE}"/>
    <dgm:cxn modelId="{17DD7765-E86C-4976-8C4A-940829B4651F}" srcId="{BA224863-17C3-4A29-AD2B-734F4B0F4003}" destId="{87A47136-573D-463A-B5C5-3BF500DC1D22}" srcOrd="0" destOrd="0" parTransId="{6DA367D1-BEB6-48A9-ADAA-D6BEEE187632}" sibTransId="{20F159B1-C70B-4D1C-91A2-438DEE4D9E9F}"/>
    <dgm:cxn modelId="{1868A44D-8016-49E3-AAD0-E9943D2549FB}" type="presOf" srcId="{2493B9CD-22F0-49A6-A76F-E3B8E3006AD8}" destId="{CA9D2A8D-5CE6-4E01-BDA1-E845F0D8FB4C}" srcOrd="0" destOrd="1" presId="urn:microsoft.com/office/officeart/2005/8/layout/cycle3"/>
    <dgm:cxn modelId="{325C554E-13A9-45B4-824E-D0EAA36B87C8}" type="presOf" srcId="{F6F74B76-BD22-45D7-A23D-C838FA988B58}" destId="{737473A2-44DF-4D19-94AB-BA0E1B7B8B0D}" srcOrd="0" destOrd="0" presId="urn:microsoft.com/office/officeart/2005/8/layout/cycle3"/>
    <dgm:cxn modelId="{9460C36F-F0FC-4417-9E3D-91B2CC8F1601}" type="presOf" srcId="{54BB251F-4D6C-44DD-8994-12B8E53187B3}" destId="{419B5745-88EA-4F80-A8CF-7CD74CF86C74}" srcOrd="0" destOrd="1" presId="urn:microsoft.com/office/officeart/2005/8/layout/cycle3"/>
    <dgm:cxn modelId="{6E1AA580-5000-4A08-8DF7-C1AD90400B3E}" srcId="{439617AB-0DA7-46B0-AFBB-7CC4A0FC566A}" destId="{179B57FA-F161-47A0-97FE-52D960821BF4}" srcOrd="2" destOrd="0" parTransId="{CB6D8647-B559-4403-BAC9-48AD54FCD2D8}" sibTransId="{8E1797E2-22F7-4E5F-9C86-6BE2727EB94E}"/>
    <dgm:cxn modelId="{E9730E9B-516C-45C6-B98A-A0F0BA4034C2}" srcId="{439617AB-0DA7-46B0-AFBB-7CC4A0FC566A}" destId="{BA224863-17C3-4A29-AD2B-734F4B0F4003}" srcOrd="1" destOrd="0" parTransId="{F4F8B08E-4504-4095-91FA-220C08203FB5}" sibTransId="{B83A6EAA-AF4C-42FA-9104-C52AB0A9E23E}"/>
    <dgm:cxn modelId="{7AF7F5AB-AD82-4917-AE4C-FD0AD487C1DA}" srcId="{27E0A0E5-0839-4846-9E40-19ED16C306DB}" destId="{2493B9CD-22F0-49A6-A76F-E3B8E3006AD8}" srcOrd="0" destOrd="0" parTransId="{58BCADAA-CD61-4F4C-B9CD-06AAC4908386}" sibTransId="{51400E82-74AA-45E5-939C-DECCCA3884C0}"/>
    <dgm:cxn modelId="{CBB438AC-0DEA-46B4-959B-69B68CD3C99F}" type="presOf" srcId="{7FEAA20C-4DD9-41D7-BB43-5D21435CC227}" destId="{EAA7C66B-6191-495D-91D1-54B7C0CB9838}" srcOrd="0" destOrd="0" presId="urn:microsoft.com/office/officeart/2005/8/layout/cycle3"/>
    <dgm:cxn modelId="{529437AD-E3E5-4C17-88C7-C28D684D9950}" srcId="{F6F74B76-BD22-45D7-A23D-C838FA988B58}" destId="{3820A26B-AD8B-4A53-97D2-A00280E5579C}" srcOrd="0" destOrd="0" parTransId="{BFFFDB8A-E514-44A2-8F2F-23A8C43B7DB3}" sibTransId="{7614B091-C64E-4391-B6F3-FE0DDE7F87B0}"/>
    <dgm:cxn modelId="{DD4E8BBF-E3F2-4220-94DB-90D8B7E16317}" type="presOf" srcId="{BA224863-17C3-4A29-AD2B-734F4B0F4003}" destId="{4A566173-FBCC-43EF-B80D-9B39AE84954D}" srcOrd="0" destOrd="0" presId="urn:microsoft.com/office/officeart/2005/8/layout/cycle3"/>
    <dgm:cxn modelId="{0858FED7-D9CE-4C5B-AF30-4FA5823C9A27}" type="presOf" srcId="{39CB9DD8-638F-4C82-9423-63677FEB22F1}" destId="{419B5745-88EA-4F80-A8CF-7CD74CF86C74}" srcOrd="0" destOrd="2" presId="urn:microsoft.com/office/officeart/2005/8/layout/cycle3"/>
    <dgm:cxn modelId="{0644A8E7-C8B5-4E46-9A96-63070E45DDBC}" srcId="{439617AB-0DA7-46B0-AFBB-7CC4A0FC566A}" destId="{F6F74B76-BD22-45D7-A23D-C838FA988B58}" srcOrd="3" destOrd="0" parTransId="{BBDF4D0F-47F2-4B8E-82B5-B4BF441FEED0}" sibTransId="{2ED6C4C6-6C26-4E93-BE81-2257018B452D}"/>
    <dgm:cxn modelId="{4D7D2DF4-EA33-4184-B243-62A630475E71}" srcId="{179B57FA-F161-47A0-97FE-52D960821BF4}" destId="{39CB9DD8-638F-4C82-9423-63677FEB22F1}" srcOrd="1" destOrd="0" parTransId="{132FCBEC-0178-4045-B7D9-ABB219AA7707}" sibTransId="{81FB6CC8-4289-4722-8308-56EBC96452CB}"/>
    <dgm:cxn modelId="{090F1043-0158-453F-9211-929D5341D700}" type="presParOf" srcId="{1C343EEB-E14B-43F2-B1DC-77C8B3C6D24C}" destId="{D6327C94-663B-48AD-938E-427FB58FBD47}" srcOrd="0" destOrd="0" presId="urn:microsoft.com/office/officeart/2005/8/layout/cycle3"/>
    <dgm:cxn modelId="{FD431999-F73B-4D39-A330-9D9B5C86EDD3}" type="presParOf" srcId="{D6327C94-663B-48AD-938E-427FB58FBD47}" destId="{CA9D2A8D-5CE6-4E01-BDA1-E845F0D8FB4C}" srcOrd="0" destOrd="0" presId="urn:microsoft.com/office/officeart/2005/8/layout/cycle3"/>
    <dgm:cxn modelId="{E0A3D164-9F07-41F5-8391-3DDCB58DA085}" type="presParOf" srcId="{D6327C94-663B-48AD-938E-427FB58FBD47}" destId="{EAA7C66B-6191-495D-91D1-54B7C0CB9838}" srcOrd="1" destOrd="0" presId="urn:microsoft.com/office/officeart/2005/8/layout/cycle3"/>
    <dgm:cxn modelId="{032DFB22-1831-4058-9C12-ABF38E95FD8A}" type="presParOf" srcId="{D6327C94-663B-48AD-938E-427FB58FBD47}" destId="{4A566173-FBCC-43EF-B80D-9B39AE84954D}" srcOrd="2" destOrd="0" presId="urn:microsoft.com/office/officeart/2005/8/layout/cycle3"/>
    <dgm:cxn modelId="{EED43FFB-E364-40AC-8EAF-82022252AE63}" type="presParOf" srcId="{D6327C94-663B-48AD-938E-427FB58FBD47}" destId="{419B5745-88EA-4F80-A8CF-7CD74CF86C74}" srcOrd="3" destOrd="0" presId="urn:microsoft.com/office/officeart/2005/8/layout/cycle3"/>
    <dgm:cxn modelId="{5D359C75-D47B-45E6-B5A8-1D871F1DF471}" type="presParOf" srcId="{D6327C94-663B-48AD-938E-427FB58FBD47}" destId="{737473A2-44DF-4D19-94AB-BA0E1B7B8B0D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C9EF2B-62CD-4BFC-A740-E15C6D39957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D356A85-005B-4302-9906-09FD0A332E90}">
      <dgm:prSet/>
      <dgm:spPr/>
      <dgm:t>
        <a:bodyPr/>
        <a:lstStyle/>
        <a:p>
          <a:r>
            <a:rPr lang="en-US"/>
            <a:t>The Younger Chemists Committee (YCC):</a:t>
          </a:r>
          <a:br>
            <a:rPr lang="en-US"/>
          </a:br>
          <a:r>
            <a:rPr lang="en-US" b="1"/>
            <a:t>Advocates</a:t>
          </a:r>
          <a:r>
            <a:rPr lang="en-US"/>
            <a:t> </a:t>
          </a:r>
          <a:r>
            <a:rPr lang="en-US" b="1"/>
            <a:t>for and provides resources </a:t>
          </a:r>
          <a:r>
            <a:rPr lang="en-US"/>
            <a:t>to early-career chemists and professionals in the chemical sciences and related fields.</a:t>
          </a:r>
        </a:p>
      </dgm:t>
    </dgm:pt>
    <dgm:pt modelId="{BFBB25AC-0115-4B32-94C6-29552D607FAB}" type="parTrans" cxnId="{F0185D93-11BA-4EC7-9663-C1EF9AA4E7EF}">
      <dgm:prSet/>
      <dgm:spPr/>
      <dgm:t>
        <a:bodyPr/>
        <a:lstStyle/>
        <a:p>
          <a:endParaRPr lang="en-US"/>
        </a:p>
      </dgm:t>
    </dgm:pt>
    <dgm:pt modelId="{E8C026CF-A902-4C61-A126-B0655D428099}" type="sibTrans" cxnId="{F0185D93-11BA-4EC7-9663-C1EF9AA4E7EF}">
      <dgm:prSet/>
      <dgm:spPr/>
      <dgm:t>
        <a:bodyPr/>
        <a:lstStyle/>
        <a:p>
          <a:endParaRPr lang="en-US"/>
        </a:p>
      </dgm:t>
    </dgm:pt>
    <dgm:pt modelId="{107264E0-4466-43CB-ADDA-2ADC56219E7C}">
      <dgm:prSet/>
      <dgm:spPr/>
      <dgm:t>
        <a:bodyPr/>
        <a:lstStyle/>
        <a:p>
          <a:r>
            <a:rPr lang="en-US" dirty="0"/>
            <a:t>Addresses specific issues facing younger chemists within the ACS and </a:t>
          </a:r>
          <a:r>
            <a:rPr lang="en-US" b="1" dirty="0"/>
            <a:t>serves as a voice to the Society </a:t>
          </a:r>
          <a:r>
            <a:rPr lang="en-US" dirty="0"/>
            <a:t>on behalf of younger chemists.</a:t>
          </a:r>
        </a:p>
      </dgm:t>
    </dgm:pt>
    <dgm:pt modelId="{D7360023-6C88-417E-991D-E5846EE12A0D}" type="parTrans" cxnId="{4885831F-3B61-498C-BCFC-9B81AA67AE2A}">
      <dgm:prSet/>
      <dgm:spPr/>
      <dgm:t>
        <a:bodyPr/>
        <a:lstStyle/>
        <a:p>
          <a:endParaRPr lang="en-US"/>
        </a:p>
      </dgm:t>
    </dgm:pt>
    <dgm:pt modelId="{5987EF06-2EDF-43A9-BF90-F9BFA1311219}" type="sibTrans" cxnId="{4885831F-3B61-498C-BCFC-9B81AA67AE2A}">
      <dgm:prSet/>
      <dgm:spPr/>
      <dgm:t>
        <a:bodyPr/>
        <a:lstStyle/>
        <a:p>
          <a:endParaRPr lang="en-US"/>
        </a:p>
      </dgm:t>
    </dgm:pt>
    <dgm:pt modelId="{688511A8-D849-40D5-B01F-F9077DABC65C}">
      <dgm:prSet/>
      <dgm:spPr/>
      <dgm:t>
        <a:bodyPr/>
        <a:lstStyle/>
        <a:p>
          <a:r>
            <a:rPr lang="en-US" b="1"/>
            <a:t>Goals of the YCC:</a:t>
          </a:r>
          <a:endParaRPr lang="en-US"/>
        </a:p>
      </dgm:t>
    </dgm:pt>
    <dgm:pt modelId="{A5FADAA2-1C7A-47BF-B099-5EC0A09BB43F}" type="parTrans" cxnId="{D51CB9F3-6C09-45C5-91E8-9D50BA2D20B1}">
      <dgm:prSet/>
      <dgm:spPr/>
      <dgm:t>
        <a:bodyPr/>
        <a:lstStyle/>
        <a:p>
          <a:endParaRPr lang="en-US"/>
        </a:p>
      </dgm:t>
    </dgm:pt>
    <dgm:pt modelId="{5366677E-6453-4D15-A1A8-4E288C3082F8}" type="sibTrans" cxnId="{D51CB9F3-6C09-45C5-91E8-9D50BA2D20B1}">
      <dgm:prSet/>
      <dgm:spPr/>
      <dgm:t>
        <a:bodyPr/>
        <a:lstStyle/>
        <a:p>
          <a:endParaRPr lang="en-US"/>
        </a:p>
      </dgm:t>
    </dgm:pt>
    <dgm:pt modelId="{66B6197E-E8E8-4226-B582-EF866DB208FB}">
      <dgm:prSet/>
      <dgm:spPr/>
      <dgm:t>
        <a:bodyPr/>
        <a:lstStyle/>
        <a:p>
          <a:r>
            <a:rPr lang="en-US"/>
            <a:t>Advocate for younger chemists’ needs, concerns, and contributions.</a:t>
          </a:r>
        </a:p>
      </dgm:t>
    </dgm:pt>
    <dgm:pt modelId="{2B3F5833-F57D-4A8A-84D5-937218EA8624}" type="parTrans" cxnId="{0C29F1D8-27FB-4A05-A570-C89ADF4DB3DE}">
      <dgm:prSet/>
      <dgm:spPr/>
      <dgm:t>
        <a:bodyPr/>
        <a:lstStyle/>
        <a:p>
          <a:endParaRPr lang="en-US"/>
        </a:p>
      </dgm:t>
    </dgm:pt>
    <dgm:pt modelId="{F46AF9DA-B2A8-4F80-A427-EAF974A140FD}" type="sibTrans" cxnId="{0C29F1D8-27FB-4A05-A570-C89ADF4DB3DE}">
      <dgm:prSet/>
      <dgm:spPr/>
      <dgm:t>
        <a:bodyPr/>
        <a:lstStyle/>
        <a:p>
          <a:endParaRPr lang="en-US"/>
        </a:p>
      </dgm:t>
    </dgm:pt>
    <dgm:pt modelId="{DD299F9F-5982-4198-AFED-CB9767C1CD4D}">
      <dgm:prSet/>
      <dgm:spPr/>
      <dgm:t>
        <a:bodyPr/>
        <a:lstStyle/>
        <a:p>
          <a:r>
            <a:rPr lang="en-US"/>
            <a:t>Provide tools and support to younger chemists for diverse career opportunities and development.</a:t>
          </a:r>
        </a:p>
      </dgm:t>
    </dgm:pt>
    <dgm:pt modelId="{617278BE-6343-4A69-B815-4EA332BBC203}" type="parTrans" cxnId="{434E8C00-5A54-4582-97D1-BB67985841AD}">
      <dgm:prSet/>
      <dgm:spPr/>
      <dgm:t>
        <a:bodyPr/>
        <a:lstStyle/>
        <a:p>
          <a:endParaRPr lang="en-US"/>
        </a:p>
      </dgm:t>
    </dgm:pt>
    <dgm:pt modelId="{485C0A5B-D758-4E1D-B989-19E1C2E23F1F}" type="sibTrans" cxnId="{434E8C00-5A54-4582-97D1-BB67985841AD}">
      <dgm:prSet/>
      <dgm:spPr/>
      <dgm:t>
        <a:bodyPr/>
        <a:lstStyle/>
        <a:p>
          <a:endParaRPr lang="en-US"/>
        </a:p>
      </dgm:t>
    </dgm:pt>
    <dgm:pt modelId="{AF1D9A40-2D80-4C1D-B88F-DD99BC51EB22}">
      <dgm:prSet/>
      <dgm:spPr/>
      <dgm:t>
        <a:bodyPr/>
        <a:lstStyle/>
        <a:p>
          <a:r>
            <a:rPr lang="en-US" dirty="0"/>
            <a:t>Foster and connect communities of younger chemists around the world.</a:t>
          </a:r>
          <a:br>
            <a:rPr lang="en-US" dirty="0"/>
          </a:br>
          <a:r>
            <a:rPr lang="en-US" dirty="0"/>
            <a:t>Learn more about the YCC at the ACS </a:t>
          </a:r>
          <a:r>
            <a:rPr lang="en-US" u="sng" dirty="0">
              <a:hlinkClick xmlns:r="http://schemas.openxmlformats.org/officeDocument/2006/relationships" r:id="rId1"/>
            </a:rPr>
            <a:t>YCC website</a:t>
          </a:r>
          <a:r>
            <a:rPr lang="en-US" dirty="0"/>
            <a:t>.</a:t>
          </a:r>
        </a:p>
      </dgm:t>
    </dgm:pt>
    <dgm:pt modelId="{204F7DBB-C0CC-4712-AB10-27715472E2BC}" type="parTrans" cxnId="{1B3FD04B-D220-475E-8AEE-27C1F558E95C}">
      <dgm:prSet/>
      <dgm:spPr/>
      <dgm:t>
        <a:bodyPr/>
        <a:lstStyle/>
        <a:p>
          <a:endParaRPr lang="en-US"/>
        </a:p>
      </dgm:t>
    </dgm:pt>
    <dgm:pt modelId="{D2FC38BB-2CF6-4107-9CAC-22E6F6323549}" type="sibTrans" cxnId="{1B3FD04B-D220-475E-8AEE-27C1F558E95C}">
      <dgm:prSet/>
      <dgm:spPr/>
      <dgm:t>
        <a:bodyPr/>
        <a:lstStyle/>
        <a:p>
          <a:endParaRPr lang="en-US"/>
        </a:p>
      </dgm:t>
    </dgm:pt>
    <dgm:pt modelId="{3743BE96-3FE6-468A-B08A-C498AD2B428D}" type="pres">
      <dgm:prSet presAssocID="{16C9EF2B-62CD-4BFC-A740-E15C6D399572}" presName="linear" presStyleCnt="0">
        <dgm:presLayoutVars>
          <dgm:animLvl val="lvl"/>
          <dgm:resizeHandles val="exact"/>
        </dgm:presLayoutVars>
      </dgm:prSet>
      <dgm:spPr/>
    </dgm:pt>
    <dgm:pt modelId="{C26CF002-6383-4434-B3DB-BE096E687665}" type="pres">
      <dgm:prSet presAssocID="{3D356A85-005B-4302-9906-09FD0A332E9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772B27F-03ED-457A-8398-3A057BD7C3BA}" type="pres">
      <dgm:prSet presAssocID="{E8C026CF-A902-4C61-A126-B0655D428099}" presName="spacer" presStyleCnt="0"/>
      <dgm:spPr/>
    </dgm:pt>
    <dgm:pt modelId="{97FB81B0-566F-4C43-99E6-B4C712D9F348}" type="pres">
      <dgm:prSet presAssocID="{107264E0-4466-43CB-ADDA-2ADC56219E7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D5F8162-13C7-46A9-A302-CB0362E6C8DB}" type="pres">
      <dgm:prSet presAssocID="{5987EF06-2EDF-43A9-BF90-F9BFA1311219}" presName="spacer" presStyleCnt="0"/>
      <dgm:spPr/>
    </dgm:pt>
    <dgm:pt modelId="{56219A33-972E-4C9D-8C9F-3858EC43233A}" type="pres">
      <dgm:prSet presAssocID="{688511A8-D849-40D5-B01F-F9077DABC65C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3A8DBF1-A272-457C-9DE2-4BB67B74698D}" type="pres">
      <dgm:prSet presAssocID="{688511A8-D849-40D5-B01F-F9077DABC65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34E8C00-5A54-4582-97D1-BB67985841AD}" srcId="{688511A8-D849-40D5-B01F-F9077DABC65C}" destId="{DD299F9F-5982-4198-AFED-CB9767C1CD4D}" srcOrd="1" destOrd="0" parTransId="{617278BE-6343-4A69-B815-4EA332BBC203}" sibTransId="{485C0A5B-D758-4E1D-B989-19E1C2E23F1F}"/>
    <dgm:cxn modelId="{4885831F-3B61-498C-BCFC-9B81AA67AE2A}" srcId="{16C9EF2B-62CD-4BFC-A740-E15C6D399572}" destId="{107264E0-4466-43CB-ADDA-2ADC56219E7C}" srcOrd="1" destOrd="0" parTransId="{D7360023-6C88-417E-991D-E5846EE12A0D}" sibTransId="{5987EF06-2EDF-43A9-BF90-F9BFA1311219}"/>
    <dgm:cxn modelId="{AEDE5A41-6EF1-4E26-B0E6-545A161C413A}" type="presOf" srcId="{16C9EF2B-62CD-4BFC-A740-E15C6D399572}" destId="{3743BE96-3FE6-468A-B08A-C498AD2B428D}" srcOrd="0" destOrd="0" presId="urn:microsoft.com/office/officeart/2005/8/layout/vList2"/>
    <dgm:cxn modelId="{1B3FD04B-D220-475E-8AEE-27C1F558E95C}" srcId="{688511A8-D849-40D5-B01F-F9077DABC65C}" destId="{AF1D9A40-2D80-4C1D-B88F-DD99BC51EB22}" srcOrd="2" destOrd="0" parTransId="{204F7DBB-C0CC-4712-AB10-27715472E2BC}" sibTransId="{D2FC38BB-2CF6-4107-9CAC-22E6F6323549}"/>
    <dgm:cxn modelId="{C949416C-834F-4CD7-8261-F3E45F889397}" type="presOf" srcId="{DD299F9F-5982-4198-AFED-CB9767C1CD4D}" destId="{33A8DBF1-A272-457C-9DE2-4BB67B74698D}" srcOrd="0" destOrd="1" presId="urn:microsoft.com/office/officeart/2005/8/layout/vList2"/>
    <dgm:cxn modelId="{7129B186-5E64-4778-B95A-456587C6F98E}" type="presOf" srcId="{3D356A85-005B-4302-9906-09FD0A332E90}" destId="{C26CF002-6383-4434-B3DB-BE096E687665}" srcOrd="0" destOrd="0" presId="urn:microsoft.com/office/officeart/2005/8/layout/vList2"/>
    <dgm:cxn modelId="{F0185D93-11BA-4EC7-9663-C1EF9AA4E7EF}" srcId="{16C9EF2B-62CD-4BFC-A740-E15C6D399572}" destId="{3D356A85-005B-4302-9906-09FD0A332E90}" srcOrd="0" destOrd="0" parTransId="{BFBB25AC-0115-4B32-94C6-29552D607FAB}" sibTransId="{E8C026CF-A902-4C61-A126-B0655D428099}"/>
    <dgm:cxn modelId="{03430DA8-CEF6-44C4-B625-A64C7FA0B488}" type="presOf" srcId="{688511A8-D849-40D5-B01F-F9077DABC65C}" destId="{56219A33-972E-4C9D-8C9F-3858EC43233A}" srcOrd="0" destOrd="0" presId="urn:microsoft.com/office/officeart/2005/8/layout/vList2"/>
    <dgm:cxn modelId="{361D60B7-C31F-4D8B-AB01-37E9ED01F684}" type="presOf" srcId="{AF1D9A40-2D80-4C1D-B88F-DD99BC51EB22}" destId="{33A8DBF1-A272-457C-9DE2-4BB67B74698D}" srcOrd="0" destOrd="2" presId="urn:microsoft.com/office/officeart/2005/8/layout/vList2"/>
    <dgm:cxn modelId="{3048DCC4-B139-4A93-80B7-2190198CFB8C}" type="presOf" srcId="{107264E0-4466-43CB-ADDA-2ADC56219E7C}" destId="{97FB81B0-566F-4C43-99E6-B4C712D9F348}" srcOrd="0" destOrd="0" presId="urn:microsoft.com/office/officeart/2005/8/layout/vList2"/>
    <dgm:cxn modelId="{0C29F1D8-27FB-4A05-A570-C89ADF4DB3DE}" srcId="{688511A8-D849-40D5-B01F-F9077DABC65C}" destId="{66B6197E-E8E8-4226-B582-EF866DB208FB}" srcOrd="0" destOrd="0" parTransId="{2B3F5833-F57D-4A8A-84D5-937218EA8624}" sibTransId="{F46AF9DA-B2A8-4F80-A427-EAF974A140FD}"/>
    <dgm:cxn modelId="{BA0F2AF0-0863-4A64-AA16-9BDF7A1EA3C1}" type="presOf" srcId="{66B6197E-E8E8-4226-B582-EF866DB208FB}" destId="{33A8DBF1-A272-457C-9DE2-4BB67B74698D}" srcOrd="0" destOrd="0" presId="urn:microsoft.com/office/officeart/2005/8/layout/vList2"/>
    <dgm:cxn modelId="{D51CB9F3-6C09-45C5-91E8-9D50BA2D20B1}" srcId="{16C9EF2B-62CD-4BFC-A740-E15C6D399572}" destId="{688511A8-D849-40D5-B01F-F9077DABC65C}" srcOrd="2" destOrd="0" parTransId="{A5FADAA2-1C7A-47BF-B099-5EC0A09BB43F}" sibTransId="{5366677E-6453-4D15-A1A8-4E288C3082F8}"/>
    <dgm:cxn modelId="{998427F8-687F-4473-94EF-1100F9875018}" type="presParOf" srcId="{3743BE96-3FE6-468A-B08A-C498AD2B428D}" destId="{C26CF002-6383-4434-B3DB-BE096E687665}" srcOrd="0" destOrd="0" presId="urn:microsoft.com/office/officeart/2005/8/layout/vList2"/>
    <dgm:cxn modelId="{E38E6D05-849E-4A4B-8206-79D6ACE20477}" type="presParOf" srcId="{3743BE96-3FE6-468A-B08A-C498AD2B428D}" destId="{8772B27F-03ED-457A-8398-3A057BD7C3BA}" srcOrd="1" destOrd="0" presId="urn:microsoft.com/office/officeart/2005/8/layout/vList2"/>
    <dgm:cxn modelId="{FB103DCD-E0C8-473A-B0FD-E3E2A1EEEAE5}" type="presParOf" srcId="{3743BE96-3FE6-468A-B08A-C498AD2B428D}" destId="{97FB81B0-566F-4C43-99E6-B4C712D9F348}" srcOrd="2" destOrd="0" presId="urn:microsoft.com/office/officeart/2005/8/layout/vList2"/>
    <dgm:cxn modelId="{CB0DB74B-53A9-43DA-A1B8-41CC366D3D3F}" type="presParOf" srcId="{3743BE96-3FE6-468A-B08A-C498AD2B428D}" destId="{3D5F8162-13C7-46A9-A302-CB0362E6C8DB}" srcOrd="3" destOrd="0" presId="urn:microsoft.com/office/officeart/2005/8/layout/vList2"/>
    <dgm:cxn modelId="{A64228CA-6038-401B-BC53-C1E90919F8F2}" type="presParOf" srcId="{3743BE96-3FE6-468A-B08A-C498AD2B428D}" destId="{56219A33-972E-4C9D-8C9F-3858EC43233A}" srcOrd="4" destOrd="0" presId="urn:microsoft.com/office/officeart/2005/8/layout/vList2"/>
    <dgm:cxn modelId="{C138D10C-9943-4566-A4E3-694E48F6E0B6}" type="presParOf" srcId="{3743BE96-3FE6-468A-B08A-C498AD2B428D}" destId="{33A8DBF1-A272-457C-9DE2-4BB67B74698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7C66B-6191-495D-91D1-54B7C0CB9838}">
      <dsp:nvSpPr>
        <dsp:cNvPr id="0" name=""/>
        <dsp:cNvSpPr/>
      </dsp:nvSpPr>
      <dsp:spPr>
        <a:xfrm>
          <a:off x="935694" y="282978"/>
          <a:ext cx="5392694" cy="5392694"/>
        </a:xfrm>
        <a:prstGeom prst="circularArrow">
          <a:avLst>
            <a:gd name="adj1" fmla="val 4668"/>
            <a:gd name="adj2" fmla="val 272909"/>
            <a:gd name="adj3" fmla="val 12924702"/>
            <a:gd name="adj4" fmla="val 17967528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9D2A8D-5CE6-4E01-BDA1-E845F0D8FB4C}">
      <dsp:nvSpPr>
        <dsp:cNvPr id="0" name=""/>
        <dsp:cNvSpPr/>
      </dsp:nvSpPr>
      <dsp:spPr>
        <a:xfrm>
          <a:off x="1879269" y="405785"/>
          <a:ext cx="3505543" cy="17527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YCC – Maryland - Chair</a:t>
          </a:r>
          <a:endParaRPr lang="en-US" sz="2200" kern="1200" dirty="0"/>
        </a:p>
        <a:p>
          <a:pPr marL="171450" lvl="1" indent="-171450" algn="ctr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Olivia Harper Wilkins, PhD</a:t>
          </a:r>
        </a:p>
      </dsp:txBody>
      <dsp:txXfrm>
        <a:off x="1964832" y="491348"/>
        <a:ext cx="3334417" cy="1581645"/>
      </dsp:txXfrm>
    </dsp:sp>
    <dsp:sp modelId="{4A566173-FBCC-43EF-B80D-9B39AE84954D}">
      <dsp:nvSpPr>
        <dsp:cNvPr id="0" name=""/>
        <dsp:cNvSpPr/>
      </dsp:nvSpPr>
      <dsp:spPr>
        <a:xfrm>
          <a:off x="3815605" y="2342121"/>
          <a:ext cx="3505543" cy="17527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YCC Secretary</a:t>
          </a:r>
          <a:endParaRPr lang="en-US" sz="2200" kern="1200" dirty="0"/>
        </a:p>
        <a:p>
          <a:pPr marL="171450" lvl="1" indent="-171450" algn="ctr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TBA</a:t>
          </a:r>
        </a:p>
      </dsp:txBody>
      <dsp:txXfrm>
        <a:off x="3901168" y="2427684"/>
        <a:ext cx="3334417" cy="1581645"/>
      </dsp:txXfrm>
    </dsp:sp>
    <dsp:sp modelId="{419B5745-88EA-4F80-A8CF-7CD74CF86C74}">
      <dsp:nvSpPr>
        <dsp:cNvPr id="0" name=""/>
        <dsp:cNvSpPr/>
      </dsp:nvSpPr>
      <dsp:spPr>
        <a:xfrm>
          <a:off x="1451751" y="4278456"/>
          <a:ext cx="4360580" cy="17527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Members at ACS Maryland Section</a:t>
          </a:r>
          <a:endParaRPr lang="en-U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Olivia , PhD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Jillian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Nicole</a:t>
          </a:r>
        </a:p>
      </dsp:txBody>
      <dsp:txXfrm>
        <a:off x="1537314" y="4364019"/>
        <a:ext cx="4189454" cy="1581645"/>
      </dsp:txXfrm>
    </dsp:sp>
    <dsp:sp modelId="{737473A2-44DF-4D19-94AB-BA0E1B7B8B0D}">
      <dsp:nvSpPr>
        <dsp:cNvPr id="0" name=""/>
        <dsp:cNvSpPr/>
      </dsp:nvSpPr>
      <dsp:spPr>
        <a:xfrm>
          <a:off x="57425" y="2362952"/>
          <a:ext cx="3276561" cy="17111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Members at UMBC</a:t>
          </a:r>
          <a:endParaRPr lang="en-US" sz="2200" kern="1200" dirty="0"/>
        </a:p>
        <a:p>
          <a:pPr marL="171450" lvl="1" indent="-171450" algn="ctr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Kaylyn Stewart</a:t>
          </a:r>
        </a:p>
      </dsp:txBody>
      <dsp:txXfrm>
        <a:off x="140954" y="2446481"/>
        <a:ext cx="3109503" cy="1544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6CF002-6383-4434-B3DB-BE096E687665}">
      <dsp:nvSpPr>
        <dsp:cNvPr id="0" name=""/>
        <dsp:cNvSpPr/>
      </dsp:nvSpPr>
      <dsp:spPr>
        <a:xfrm>
          <a:off x="0" y="50123"/>
          <a:ext cx="6553447" cy="1427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The Younger Chemists Committee (YCC):</a:t>
          </a:r>
          <a:br>
            <a:rPr lang="en-US" sz="2000" kern="1200"/>
          </a:br>
          <a:r>
            <a:rPr lang="en-US" sz="2000" b="1" kern="1200"/>
            <a:t>Advocates</a:t>
          </a:r>
          <a:r>
            <a:rPr lang="en-US" sz="2000" kern="1200"/>
            <a:t> </a:t>
          </a:r>
          <a:r>
            <a:rPr lang="en-US" sz="2000" b="1" kern="1200"/>
            <a:t>for and provides resources </a:t>
          </a:r>
          <a:r>
            <a:rPr lang="en-US" sz="2000" kern="1200"/>
            <a:t>to early-career chemists and professionals in the chemical sciences and related fields.</a:t>
          </a:r>
        </a:p>
      </dsp:txBody>
      <dsp:txXfrm>
        <a:off x="69680" y="119803"/>
        <a:ext cx="6414087" cy="1288040"/>
      </dsp:txXfrm>
    </dsp:sp>
    <dsp:sp modelId="{97FB81B0-566F-4C43-99E6-B4C712D9F348}">
      <dsp:nvSpPr>
        <dsp:cNvPr id="0" name=""/>
        <dsp:cNvSpPr/>
      </dsp:nvSpPr>
      <dsp:spPr>
        <a:xfrm>
          <a:off x="0" y="1535124"/>
          <a:ext cx="6553447" cy="142740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Addresses specific issues facing younger chemists within the ACS and </a:t>
          </a:r>
          <a:r>
            <a:rPr lang="en-US" sz="2000" b="1" kern="1200" dirty="0"/>
            <a:t>serves as a voice to the Society </a:t>
          </a:r>
          <a:r>
            <a:rPr lang="en-US" sz="2000" kern="1200" dirty="0"/>
            <a:t>on behalf of younger chemists.</a:t>
          </a:r>
        </a:p>
      </dsp:txBody>
      <dsp:txXfrm>
        <a:off x="69680" y="1604804"/>
        <a:ext cx="6414087" cy="1288040"/>
      </dsp:txXfrm>
    </dsp:sp>
    <dsp:sp modelId="{56219A33-972E-4C9D-8C9F-3858EC43233A}">
      <dsp:nvSpPr>
        <dsp:cNvPr id="0" name=""/>
        <dsp:cNvSpPr/>
      </dsp:nvSpPr>
      <dsp:spPr>
        <a:xfrm>
          <a:off x="0" y="3020123"/>
          <a:ext cx="6553447" cy="142740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Goals of the YCC:</a:t>
          </a:r>
          <a:endParaRPr lang="en-US" sz="2000" kern="1200"/>
        </a:p>
      </dsp:txBody>
      <dsp:txXfrm>
        <a:off x="69680" y="3089803"/>
        <a:ext cx="6414087" cy="1288040"/>
      </dsp:txXfrm>
    </dsp:sp>
    <dsp:sp modelId="{33A8DBF1-A272-457C-9DE2-4BB67B74698D}">
      <dsp:nvSpPr>
        <dsp:cNvPr id="0" name=""/>
        <dsp:cNvSpPr/>
      </dsp:nvSpPr>
      <dsp:spPr>
        <a:xfrm>
          <a:off x="0" y="4447524"/>
          <a:ext cx="6553447" cy="1283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072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Advocate for younger chemists’ needs, concerns, and contributions.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Provide tools and support to younger chemists for diverse career opportunities and development.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Foster and connect communities of younger chemists around the world.</a:t>
          </a:r>
          <a:br>
            <a:rPr lang="en-US" sz="1600" kern="1200" dirty="0"/>
          </a:br>
          <a:r>
            <a:rPr lang="en-US" sz="1600" kern="1200" dirty="0"/>
            <a:t>Learn more about the YCC at the ACS </a:t>
          </a:r>
          <a:r>
            <a:rPr lang="en-US" sz="1600" u="sng" kern="1200" dirty="0">
              <a:hlinkClick xmlns:r="http://schemas.openxmlformats.org/officeDocument/2006/relationships" r:id="rId1"/>
            </a:rPr>
            <a:t>YCC website</a:t>
          </a:r>
          <a:r>
            <a:rPr lang="en-US" sz="1600" kern="1200" dirty="0"/>
            <a:t>.</a:t>
          </a:r>
        </a:p>
      </dsp:txBody>
      <dsp:txXfrm>
        <a:off x="0" y="4447524"/>
        <a:ext cx="6553447" cy="1283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448C2-CB5B-4701-9E81-A6F6AEE1D2D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EBEEAD-73AC-4EBF-AD88-4C1E2A51E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27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EBEEAD-73AC-4EBF-AD88-4C1E2A51EF2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32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EBEEAD-73AC-4EBF-AD88-4C1E2A51EF2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31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EBEEAD-73AC-4EBF-AD88-4C1E2A51EF2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32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2C937-81EB-1AF6-4653-040BEF3F2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013FA9-8A30-24ED-E2FA-90923BD08D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65A97-00A7-5944-0E8A-165F3E593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EA0A2-6D01-6104-28B2-3DDCA8DE5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3F215-651C-8988-57B9-95D564B6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2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DC3B0-E435-40AC-0F59-66552F976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74A845-0A83-BA3D-A668-4FB96DA50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8AA11-D46C-F13C-49B8-7326DDB5D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A3AFD-C404-2000-E68B-82298401C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366C0-E66D-71CE-7033-31E48EAF9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58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A1DB84-C878-A02E-A4EE-06C6D9B265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204E27-8F42-B2E1-9DC7-14B99B7FF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7ACDC-44DD-7176-6560-597EE0677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84F35-E9C4-064A-AF40-31CA98895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B5348-298C-1B4A-2986-8EA88150F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83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F55A2-645E-1712-8B13-3143103BA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42885-16F7-7C10-FAB2-582F88FDB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66144-62A1-4011-65CF-2DA186809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F5B5-0182-7AF6-0F69-FAEFEA251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19277-CB74-93AD-23A6-1CD63EBA9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02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12DB-567B-A069-E7E7-874E9D42C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CB14A-6BF8-5C7E-BD46-BFBDC907C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F8B73-C4D5-B6F3-83EF-8929F0F65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89FE6-1A0C-1E2C-3E01-C41D35FB6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40A7D-20F5-736C-3213-703D50896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6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8890-F947-22FA-74F5-EBBA32FDE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0733B-99A4-ED63-B98F-49D830DBD4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9CEF3C-BE63-6FD6-A877-75C3985B7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76F4A-F500-D485-4876-C1E1689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DE052-96F7-1401-B860-1EE925215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E7DA8-5C54-89CC-1C82-2F30B6783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34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3207C-AE8B-CCD3-35EE-7F7E8DABF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6F7ADC-E3AE-4AB3-1471-52F5EB724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A770DE-2979-7000-7EC7-4328D4E1D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D57A55-54BD-3B96-1A3F-C3D27231C3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F8410D-1C52-9BD9-50FB-759E7395C9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0BA154-C803-DEEC-2A32-92AA8BADB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50C55F-9D75-B691-7F4D-277DD508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999648-4DE6-8B9F-55F6-B0E5640D5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85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4ADD1-4D4A-593B-A19E-74D906B0B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BF7EA6-B69E-3C38-0E95-E0A96249F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2D38D8-D21F-9B62-712F-DA51B513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D7DFF-8F63-4FAE-5699-F6A19E3A2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286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0B0A55-ECDC-2B22-9C63-D5F7BFB33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0871A2-CBAE-BFAF-F39C-CBE22AF33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82B68D-BB71-A2BD-70BF-D56E075D6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77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5B143-8FCD-9854-5811-DBA33939A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5F404-692C-BDE0-66A1-50B49D942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5630B0-C3FB-3828-BE33-144249129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8A9297-8F10-9194-659F-0FAA83E6E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28DB65-A031-740E-572B-3BC78E904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AF2AA-C414-A662-0C9B-600416127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0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DEBE4-C951-71E1-3171-2F41573AF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35E541-75AF-4E05-7D86-98D3FF14D6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00AC55-18EE-ACDB-612B-EE9EFCEE5B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B9D26E-F2C1-793E-5F27-B0C711C30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83D7B0-C59D-0033-9162-9C25C2244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D291AC-35BF-5EDA-0DF9-09B217704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97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B18CF6-59FD-AAE8-9EB0-A41AB06C7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40F1E-C27B-D745-30F6-A2E185476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2C3D2-7EE6-0B5C-0697-8C0913A99C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CC9C1-B855-4AFB-B3DA-BEB4978AC3E1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2614D-B500-27A3-1D9A-6376661B42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63E52-672D-19BF-CC10-9A313B6BA7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AEF27-A396-41A3-9871-57DCC4FE6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16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csycc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acsycc.org/local/lsycc-grant/" TargetMode="External"/><Relationship Id="rId13" Type="http://schemas.openxmlformats.org/officeDocument/2006/relationships/hyperlink" Target="https://acsycc.org/awards/other/" TargetMode="External"/><Relationship Id="rId3" Type="http://schemas.openxmlformats.org/officeDocument/2006/relationships/hyperlink" Target="https://acsycc.org/events/catalyze-the-vote/" TargetMode="External"/><Relationship Id="rId7" Type="http://schemas.openxmlformats.org/officeDocument/2006/relationships/hyperlink" Target="https://acsycc.org/awards/chemluminary/" TargetMode="External"/><Relationship Id="rId12" Type="http://schemas.openxmlformats.org/officeDocument/2006/relationships/hyperlink" Target="https://acsycc.org/awards/alan-t-waterma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acsycc.org/events/national-meetings/" TargetMode="External"/><Relationship Id="rId11" Type="http://schemas.openxmlformats.org/officeDocument/2006/relationships/hyperlink" Target="https://acsycc.org/awards/priscilla-carney-jones/" TargetMode="External"/><Relationship Id="rId5" Type="http://schemas.openxmlformats.org/officeDocument/2006/relationships/hyperlink" Target="https://acsycc.org/international/" TargetMode="External"/><Relationship Id="rId10" Type="http://schemas.openxmlformats.org/officeDocument/2006/relationships/hyperlink" Target="https://acsycc.org/awards/leadership-development/" TargetMode="External"/><Relationship Id="rId4" Type="http://schemas.openxmlformats.org/officeDocument/2006/relationships/hyperlink" Target="https://acsycc.org/events/ycc-fun-run/" TargetMode="External"/><Relationship Id="rId9" Type="http://schemas.openxmlformats.org/officeDocument/2006/relationships/hyperlink" Target="https://acsycc.org/awards/ciba-travel-award/" TargetMode="External"/><Relationship Id="rId14" Type="http://schemas.openxmlformats.org/officeDocument/2006/relationships/hyperlink" Target="https://acsmaryland.or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csycc.org/wp-content/uploads/materials/LSYCC-Starter-Kit.pdf" TargetMode="External"/><Relationship Id="rId2" Type="http://schemas.openxmlformats.org/officeDocument/2006/relationships/hyperlink" Target="https://acsycc.org/loca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csycc.org/local/lsycc-grant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csmaryland.org/outreach-and-events/" TargetMode="External"/><Relationship Id="rId7" Type="http://schemas.openxmlformats.org/officeDocument/2006/relationships/hyperlink" Target="https://acsycc.org/award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csycc.org/local/lsycc-grant/" TargetMode="External"/><Relationship Id="rId5" Type="http://schemas.openxmlformats.org/officeDocument/2006/relationships/hyperlink" Target="https://acsycc.org/diversity-and-inclusion/" TargetMode="External"/><Relationship Id="rId4" Type="http://schemas.openxmlformats.org/officeDocument/2006/relationships/hyperlink" Target="https://acsmaryland.org/acs-resourc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2BDD100-2E48-58B2-0F3C-4C8C63D8F6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578" y="1594566"/>
            <a:ext cx="4067570" cy="977782"/>
          </a:xfrm>
          <a:prstGeom prst="rect">
            <a:avLst/>
          </a:prstGeom>
        </p:spPr>
      </p:pic>
      <p:sp>
        <p:nvSpPr>
          <p:cNvPr id="39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26FAC6-2B59-61B6-ED40-95804671EB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6093" y="3199191"/>
            <a:ext cx="8921672" cy="1713305"/>
          </a:xfrm>
          <a:solidFill>
            <a:schemeClr val="accent1">
              <a:lumMod val="75000"/>
            </a:schemeClr>
          </a:solidFill>
        </p:spPr>
        <p:txBody>
          <a:bodyPr anchor="b">
            <a:normAutofit fontScale="90000"/>
          </a:bodyPr>
          <a:lstStyle/>
          <a:p>
            <a:pPr algn="l"/>
            <a:r>
              <a:rPr lang="en-US" sz="8000" dirty="0"/>
              <a:t>  </a:t>
            </a:r>
            <a:r>
              <a:rPr lang="en-US" sz="8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YCC Maryland Section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2E1E1C-E74A-94C7-A9F9-5E11651CB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             2023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BAF20A-9B99-1979-AA99-BEB392C8014C}"/>
              </a:ext>
            </a:extLst>
          </p:cNvPr>
          <p:cNvSpPr txBox="1"/>
          <p:nvPr/>
        </p:nvSpPr>
        <p:spPr>
          <a:xfrm>
            <a:off x="2513734" y="2478991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acsycc.org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942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434D3-2B46-134F-E6E2-C481600D33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707" y="986828"/>
            <a:ext cx="4762028" cy="5103896"/>
          </a:xfrm>
        </p:spPr>
        <p:txBody>
          <a:bodyPr>
            <a:normAutofit fontScale="90000"/>
          </a:bodyPr>
          <a:lstStyle/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ACS Staff Liaison</a:t>
            </a: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Diego Salazar, YCC, ACS</a:t>
            </a:r>
            <a:br>
              <a:rPr lang="en-US" sz="18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Communications</a:t>
            </a: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</a:t>
            </a: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Logan Miller, YCC ACS</a:t>
            </a:r>
            <a:br>
              <a:rPr lang="en-US" sz="18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Mentor at ACS Maryland Section</a:t>
            </a:r>
            <a:br>
              <a:rPr lang="en-US" sz="54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Beatrice Salazar, MS.</a:t>
            </a:r>
            <a:br>
              <a:rPr lang="en-US" sz="54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02CA5340-0B1E-E2F2-7A6C-7072C9FF1D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6518951"/>
              </p:ext>
            </p:extLst>
          </p:nvPr>
        </p:nvGraphicFramePr>
        <p:xfrm>
          <a:off x="126749" y="153909"/>
          <a:ext cx="7378574" cy="6437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4252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17100-D80A-1154-7A04-1292BCE8C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7774"/>
            <a:ext cx="10515600" cy="712914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b="1" dirty="0"/>
              <a:t>YCC Maryland Section</a:t>
            </a:r>
            <a:r>
              <a:rPr lang="en-US" b="1" i="0" dirty="0">
                <a:solidFill>
                  <a:srgbClr val="FFFFFF"/>
                </a:solidFill>
                <a:effectLst/>
                <a:latin typeface="Open Sans" panose="020B0606030504020204" pitchFamily="34" charset="0"/>
              </a:rPr>
              <a:t> Fun Run</a:t>
            </a:r>
            <a:br>
              <a:rPr lang="en-US" b="1" i="0" dirty="0">
                <a:solidFill>
                  <a:srgbClr val="FFFFFF"/>
                </a:solidFill>
                <a:effectLst/>
                <a:latin typeface="Open Sans" panose="020B0606030504020204" pitchFamily="34" charset="0"/>
              </a:rPr>
            </a:br>
            <a:r>
              <a:rPr lang="en-US" sz="3600" b="1" i="0" dirty="0">
                <a:solidFill>
                  <a:srgbClr val="FFCE33"/>
                </a:solidFill>
                <a:effectLst/>
                <a:latin typeface="Open Sans" panose="020B0606030504020204" pitchFamily="34" charset="0"/>
              </a:rPr>
              <a:t>Healthy Chemists are Happy Chemists!</a:t>
            </a:r>
            <a:br>
              <a:rPr lang="en-US" sz="3600" b="1" i="0" dirty="0">
                <a:solidFill>
                  <a:srgbClr val="FFCE33"/>
                </a:solidFill>
                <a:effectLst/>
                <a:latin typeface="Open Sans" panose="020B0606030504020204" pitchFamily="34" charset="0"/>
              </a:rPr>
            </a:br>
            <a:endParaRPr lang="en-US" sz="3600" b="1" dirty="0">
              <a:solidFill>
                <a:srgbClr val="FFCE33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4C9ABA-2984-BFCA-2AAC-223FE4BE3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760267" cy="2845963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Involved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ts val="2040"/>
              </a:lnSpc>
              <a:spcBef>
                <a:spcPts val="0"/>
              </a:spcBef>
              <a:spcAft>
                <a:spcPts val="1825"/>
              </a:spcAft>
              <a:buNone/>
            </a:pPr>
            <a:r>
              <a:rPr lang="en-US" sz="18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many ways to get involved with YCC's programs and events. Information will change with ACS website updates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152400" lvl="0" indent="-342900">
              <a:lnSpc>
                <a:spcPts val="204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Catalyze the Vote</a:t>
            </a:r>
            <a:r>
              <a:rPr lang="en-US" sz="18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(2022)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152400" lvl="0" indent="-342900">
              <a:lnSpc>
                <a:spcPts val="204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YCC Fun Run</a:t>
            </a:r>
            <a:r>
              <a:rPr lang="en-US" sz="18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(2019)</a:t>
            </a:r>
            <a:endParaRPr lang="en-US" sz="1800" u="sng" dirty="0">
              <a:solidFill>
                <a:srgbClr val="0068FF"/>
              </a:solidFill>
              <a:effectLst/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152400" lvl="0" indent="-342900">
              <a:lnSpc>
                <a:spcPts val="204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International Collaborations</a:t>
            </a:r>
            <a:r>
              <a:rPr lang="en-US" sz="18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(2011)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152400" lvl="0" indent="-342900">
              <a:lnSpc>
                <a:spcPts val="204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National Meeting Programming</a:t>
            </a:r>
            <a:r>
              <a:rPr lang="en-US" sz="18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(Fall 2022)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1C6B4D9-EEBE-5CEF-0BF9-26DE09E86D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72200" y="4686520"/>
            <a:ext cx="5760266" cy="1887594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sz="300" b="1" dirty="0">
              <a:solidFill>
                <a:schemeClr val="bg1"/>
              </a:solidFill>
              <a:effectLst/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Involved YCC Maryland Section</a:t>
            </a:r>
          </a:p>
          <a:p>
            <a:r>
              <a:rPr lang="en-US" sz="1800" b="1" dirty="0">
                <a:solidFill>
                  <a:schemeClr val="bg1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800" b="1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800" b="1" dirty="0">
                <a:solidFill>
                  <a:schemeClr val="bg1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800" b="1" dirty="0">
              <a:solidFill>
                <a:schemeClr val="bg1"/>
              </a:solidFill>
              <a:effectLst/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b="1" dirty="0">
              <a:solidFill>
                <a:schemeClr val="bg1"/>
              </a:solidFill>
              <a:effectLst/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3EE6786-EA5B-1080-63A7-4620BE4F50F7}"/>
              </a:ext>
            </a:extLst>
          </p:cNvPr>
          <p:cNvSpPr txBox="1">
            <a:spLocks/>
          </p:cNvSpPr>
          <p:nvPr/>
        </p:nvSpPr>
        <p:spPr>
          <a:xfrm>
            <a:off x="335733" y="1825625"/>
            <a:ext cx="5760267" cy="41587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8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ACS Resources</a:t>
            </a:r>
            <a:endParaRPr lang="en-US" sz="3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3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Learn more about YCC's awards, scholarships, and grants opportunities</a:t>
            </a:r>
            <a:r>
              <a:rPr lang="en-US" sz="55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4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marR="152400" lvl="0" indent="-342900">
              <a:lnSpc>
                <a:spcPts val="204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u="sng" dirty="0" err="1">
                <a:solidFill>
                  <a:srgbClr val="0068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7"/>
              </a:rPr>
              <a:t>Chemluminary</a:t>
            </a:r>
            <a:endParaRPr lang="en-US" sz="26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marR="152400" lvl="0" indent="-342900">
              <a:lnSpc>
                <a:spcPts val="204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8"/>
              </a:rPr>
              <a:t>Local Section YCC Grants</a:t>
            </a:r>
            <a:r>
              <a:rPr lang="en-US" sz="26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26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marR="152400" lvl="0" indent="-342900">
              <a:lnSpc>
                <a:spcPts val="204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9"/>
              </a:rPr>
              <a:t>CIBA Travel Award</a:t>
            </a:r>
            <a:endParaRPr lang="en-US" sz="26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marR="152400" lvl="0" indent="-342900">
              <a:lnSpc>
                <a:spcPts val="204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10"/>
              </a:rPr>
              <a:t>Leadership Development</a:t>
            </a:r>
            <a:endParaRPr lang="en-US" sz="26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marR="152400" lvl="0" indent="-342900">
              <a:lnSpc>
                <a:spcPts val="204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11"/>
              </a:rPr>
              <a:t>Priscilla Carney Jones Scholarship</a:t>
            </a:r>
            <a:endParaRPr lang="en-US" sz="26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marR="152400" lvl="0" indent="-342900">
              <a:lnSpc>
                <a:spcPts val="204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12"/>
              </a:rPr>
              <a:t>Alan T. Waterman Award</a:t>
            </a:r>
            <a:r>
              <a:rPr lang="en-US" sz="26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 </a:t>
            </a:r>
            <a:endParaRPr lang="en-US" sz="26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marR="152400" lvl="0" indent="-342900">
              <a:lnSpc>
                <a:spcPts val="204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u="sng" dirty="0">
                <a:solidFill>
                  <a:srgbClr val="0068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13"/>
              </a:rPr>
              <a:t>Other awards</a:t>
            </a:r>
            <a:r>
              <a:rPr lang="en-US" sz="26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 </a:t>
            </a:r>
            <a:endParaRPr lang="en-US" sz="26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305348E-CB1F-3716-AACD-02B0B6493F3C}"/>
              </a:ext>
            </a:extLst>
          </p:cNvPr>
          <p:cNvSpPr txBox="1">
            <a:spLocks/>
          </p:cNvSpPr>
          <p:nvPr/>
        </p:nvSpPr>
        <p:spPr>
          <a:xfrm>
            <a:off x="335733" y="5984341"/>
            <a:ext cx="5760266" cy="58977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300" b="1" dirty="0">
              <a:solidFill>
                <a:schemeClr val="bg1"/>
              </a:solidFill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bg1"/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ACS Maryland Section </a:t>
            </a:r>
            <a:r>
              <a:rPr lang="en-US" sz="18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Resources</a:t>
            </a:r>
            <a:endParaRPr lang="en-US" sz="1800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728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0B962A-0F85-C1EA-41CE-602D6EB2E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31" y="475535"/>
            <a:ext cx="4291703" cy="5735141"/>
          </a:xfr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b="1" kern="1200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We Are Serving the Needs of Early </a:t>
            </a:r>
            <a:r>
              <a:rPr lang="en-US" sz="6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6000" b="1" kern="1200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areer Chemists</a:t>
            </a:r>
            <a:endParaRPr lang="en-US" sz="60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11349C74-FDD9-DCD2-1CF6-5DFBBFABA9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7894268"/>
              </p:ext>
            </p:extLst>
          </p:nvPr>
        </p:nvGraphicFramePr>
        <p:xfrm>
          <a:off x="5267722" y="429628"/>
          <a:ext cx="6553447" cy="5781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2353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44CB4EE-83AD-4C56-872E-1E3F03E70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255E12D-D5B1-4FC4-8749-1071889607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2164" y="-1"/>
            <a:ext cx="759618" cy="6858000"/>
          </a:xfrm>
          <a:custGeom>
            <a:avLst/>
            <a:gdLst>
              <a:gd name="connsiteX0" fmla="*/ 2273 w 759618"/>
              <a:gd name="connsiteY0" fmla="*/ 0 h 6858000"/>
              <a:gd name="connsiteX1" fmla="*/ 759617 w 759618"/>
              <a:gd name="connsiteY1" fmla="*/ 0 h 6858000"/>
              <a:gd name="connsiteX2" fmla="*/ 759617 w 759618"/>
              <a:gd name="connsiteY2" fmla="*/ 1613807 h 6858000"/>
              <a:gd name="connsiteX3" fmla="*/ 759618 w 759618"/>
              <a:gd name="connsiteY3" fmla="*/ 1613808 h 6858000"/>
              <a:gd name="connsiteX4" fmla="*/ 759618 w 759618"/>
              <a:gd name="connsiteY4" fmla="*/ 6858000 h 6858000"/>
              <a:gd name="connsiteX5" fmla="*/ 0 w 759618"/>
              <a:gd name="connsiteY5" fmla="*/ 6391227 h 6858000"/>
              <a:gd name="connsiteX6" fmla="*/ 0 w 759618"/>
              <a:gd name="connsiteY6" fmla="*/ 1147035 h 6858000"/>
              <a:gd name="connsiteX7" fmla="*/ 2273 w 759618"/>
              <a:gd name="connsiteY7" fmla="*/ 114843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618" h="6858000">
                <a:moveTo>
                  <a:pt x="2273" y="0"/>
                </a:moveTo>
                <a:lnTo>
                  <a:pt x="759617" y="0"/>
                </a:lnTo>
                <a:lnTo>
                  <a:pt x="759617" y="1613807"/>
                </a:lnTo>
                <a:lnTo>
                  <a:pt x="759618" y="1613808"/>
                </a:lnTo>
                <a:lnTo>
                  <a:pt x="759618" y="6858000"/>
                </a:lnTo>
                <a:lnTo>
                  <a:pt x="0" y="6391227"/>
                </a:lnTo>
                <a:lnTo>
                  <a:pt x="0" y="1147035"/>
                </a:lnTo>
                <a:lnTo>
                  <a:pt x="2273" y="114843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9B20A794-0515-443F-9764-44A6569EC3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879652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B6AEEF-0365-2A36-F661-E8E991ECD6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813" r="-2" b="-2"/>
          <a:stretch/>
        </p:blipFill>
        <p:spPr>
          <a:xfrm>
            <a:off x="1" y="1"/>
            <a:ext cx="4634682" cy="6141008"/>
          </a:xfrm>
          <a:prstGeom prst="rect">
            <a:avLst/>
          </a:prstGeom>
        </p:spPr>
      </p:pic>
      <p:sp>
        <p:nvSpPr>
          <p:cNvPr id="25" name="Rectangle 8">
            <a:extLst>
              <a:ext uri="{FF2B5EF4-FFF2-40B4-BE49-F238E27FC236}">
                <a16:creationId xmlns:a16="http://schemas.microsoft.com/office/drawing/2014/main" id="{A9CE15CA-2228-4197-93B9-E41A1DC42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"/>
            <a:ext cx="728717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9549453-8DC5-8E14-97BB-DCF1AE6A5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1834" y="0"/>
            <a:ext cx="5840770" cy="17796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History of YCC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34AFC4-D84B-E219-52B7-27A3DBE8150E}"/>
              </a:ext>
            </a:extLst>
          </p:cNvPr>
          <p:cNvSpPr txBox="1"/>
          <p:nvPr/>
        </p:nvSpPr>
        <p:spPr>
          <a:xfrm>
            <a:off x="5051834" y="2018924"/>
            <a:ext cx="6341776" cy="41220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br>
              <a:rPr lang="en-US" dirty="0">
                <a:solidFill>
                  <a:srgbClr val="FEFFFF"/>
                </a:solidFill>
                <a:effectLst/>
              </a:rPr>
            </a:br>
            <a:r>
              <a:rPr lang="en-US" dirty="0">
                <a:solidFill>
                  <a:srgbClr val="FEFFFF"/>
                </a:solidFill>
                <a:effectLst/>
              </a:rPr>
              <a:t>Established in 1974, the YCC is a joint board-council committee of the ACS consisting of thirty-three members and associates.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FEFFFF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EFFFF"/>
                </a:solidFill>
                <a:effectLst/>
              </a:rPr>
              <a:t>Along with its many alumni, the committee represents a wide range of industrial, governmental, and academic fields and serves as the voice of younger chemists in the ACS.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br>
              <a:rPr lang="en-US" dirty="0">
                <a:solidFill>
                  <a:srgbClr val="FEFFFF"/>
                </a:solidFill>
                <a:effectLst/>
              </a:rPr>
            </a:br>
            <a:r>
              <a:rPr lang="en-US" dirty="0">
                <a:solidFill>
                  <a:srgbClr val="FEFFFF"/>
                </a:solidFill>
                <a:effectLst/>
              </a:rPr>
              <a:t>Committee associates and members are appointed for one - or three - year terms by the ACS President and Chairman of the Board and may be reappointed until the age of </a:t>
            </a:r>
            <a:r>
              <a:rPr lang="en-US" dirty="0">
                <a:solidFill>
                  <a:srgbClr val="FEFFFF"/>
                </a:solidFill>
              </a:rPr>
              <a:t>40</a:t>
            </a:r>
            <a:r>
              <a:rPr lang="en-US" dirty="0">
                <a:solidFill>
                  <a:srgbClr val="FEFFFF"/>
                </a:solidFill>
                <a:effectLst/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FEFFFF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EFFFF"/>
                </a:solidFill>
                <a:effectLst/>
              </a:rPr>
              <a:t>During their term on the YCC, members and associates may choose to serve on various subcommittees and task forces. </a:t>
            </a:r>
            <a:endParaRPr lang="en-US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839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FBB1F2D-CAA3-0592-4724-102CC68E2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History of YCC- Maryland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2D4DF-29BF-20BC-7853-883A03980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7" y="715224"/>
            <a:ext cx="7062401" cy="5710965"/>
          </a:xfrm>
        </p:spPr>
        <p:txBody>
          <a:bodyPr anchor="ctr">
            <a:normAutofit/>
          </a:bodyPr>
          <a:lstStyle/>
          <a:p>
            <a:r>
              <a:rPr lang="en-US" sz="2000" dirty="0"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Established in 2023, the YCC is a joint board-council committee of the ACS_ Maryland consisting of Council/Mentor, Chair, </a:t>
            </a:r>
            <a:r>
              <a:rPr lang="en-US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Secretary and </a:t>
            </a:r>
            <a:r>
              <a:rPr lang="en-US" sz="2000" dirty="0"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Four members  from the ACS Maryland Local section.</a:t>
            </a:r>
          </a:p>
          <a:p>
            <a:r>
              <a:rPr lang="en-US" sz="1600" dirty="0">
                <a:hlinkClick r:id="rId2"/>
              </a:rPr>
              <a:t>Local Sections – ACS Younger Chemists Committee (acsycc.org)</a:t>
            </a:r>
            <a:endParaRPr lang="en-US" sz="2400" dirty="0">
              <a:effectLst/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hlinkClick r:id="rId3"/>
              </a:rPr>
              <a:t>LSYCC Starter Kit (acsycc.org)</a:t>
            </a:r>
            <a:endParaRPr lang="en-US" sz="1600" dirty="0"/>
          </a:p>
          <a:p>
            <a:r>
              <a:rPr lang="en-US" sz="1600" dirty="0">
                <a:hlinkClick r:id="rId4"/>
              </a:rPr>
              <a:t>LSYCC Grants – ACS Younger Chemists Committee (acsycc.org)</a:t>
            </a:r>
            <a:endParaRPr lang="en-US" sz="1600" dirty="0"/>
          </a:p>
          <a:p>
            <a:pPr marL="0" indent="0">
              <a:buNone/>
            </a:pPr>
            <a:endParaRPr lang="en-US" sz="2400" dirty="0">
              <a:effectLst/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This revival of the YCC was originated at the 2023 Leadership Institute. In conversations with </a:t>
            </a:r>
            <a:r>
              <a:rPr lang="en-US" sz="2000" dirty="0" err="1"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Kylyn</a:t>
            </a:r>
            <a:r>
              <a:rPr lang="en-US" sz="2000" dirty="0"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Stewart, Chemistry student at UMBC, we decided to develop the Younger Chemist Committee for ACS Maryland Section.  </a:t>
            </a:r>
          </a:p>
          <a:p>
            <a:pPr marL="0" indent="0">
              <a:buNone/>
            </a:pPr>
            <a:r>
              <a:rPr lang="en-US" sz="2000" b="1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Chair:</a:t>
            </a:r>
            <a:r>
              <a:rPr lang="en-US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Olivia Harper Wilkins</a:t>
            </a:r>
          </a:p>
          <a:p>
            <a:pPr marL="0" indent="0">
              <a:buNone/>
            </a:pPr>
            <a:r>
              <a:rPr lang="en-US" sz="2000" b="1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Members: </a:t>
            </a:r>
            <a:r>
              <a:rPr lang="en-US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Jillian </a:t>
            </a:r>
            <a:r>
              <a:rPr lang="en-US" sz="2000" dirty="0" err="1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Mabrough</a:t>
            </a:r>
            <a:r>
              <a:rPr lang="en-US" sz="2000" dirty="0"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Nicole …</a:t>
            </a:r>
            <a:endParaRPr lang="en-US" sz="2000" dirty="0">
              <a:effectLst/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7986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3B614-6BE8-5DDF-8CB1-155BBBC79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1076" y="904938"/>
            <a:ext cx="5836869" cy="4958430"/>
          </a:xfrm>
          <a:solidFill>
            <a:schemeClr val="accent1">
              <a:lumMod val="50000"/>
            </a:schemeClr>
          </a:solidFill>
        </p:spPr>
        <p:txBody>
          <a:bodyPr anchor="ctr">
            <a:normAutofit fontScale="92500" lnSpcReduction="20000"/>
          </a:bodyPr>
          <a:lstStyle/>
          <a:p>
            <a:pPr lvl="1"/>
            <a:r>
              <a:rPr lang="en-US" sz="3600" dirty="0">
                <a:solidFill>
                  <a:schemeClr val="accent4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YCC Maryland Website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3600" dirty="0">
                <a:solidFill>
                  <a:schemeClr val="accent4">
                    <a:lumMod val="60000"/>
                    <a:lumOff val="4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Resources at Maryland Section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3600" dirty="0">
                <a:solidFill>
                  <a:schemeClr val="accent4">
                    <a:lumMod val="60000"/>
                    <a:lumOff val="4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D.E.I.R.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3600" dirty="0">
                <a:solidFill>
                  <a:schemeClr val="accent4">
                    <a:lumMod val="60000"/>
                    <a:lumOff val="4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Grants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3600" dirty="0">
                <a:solidFill>
                  <a:schemeClr val="accent4">
                    <a:lumMod val="60000"/>
                    <a:lumOff val="4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Awards</a:t>
            </a:r>
            <a:endParaRPr lang="en-U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3600" dirty="0">
                <a:solidFill>
                  <a:srgbClr val="FFCE33"/>
                </a:solidFill>
              </a:rPr>
              <a:t>Facebook</a:t>
            </a:r>
          </a:p>
          <a:p>
            <a:pPr lvl="1"/>
            <a:r>
              <a:rPr lang="en-US" sz="3600" dirty="0">
                <a:solidFill>
                  <a:srgbClr val="FFCE33"/>
                </a:solidFill>
              </a:rPr>
              <a:t>Instagram</a:t>
            </a:r>
          </a:p>
          <a:p>
            <a:pPr lvl="1"/>
            <a:r>
              <a:rPr lang="en-US" sz="3600" dirty="0">
                <a:solidFill>
                  <a:srgbClr val="FFCE33"/>
                </a:solidFill>
              </a:rPr>
              <a:t>Tik Tok</a:t>
            </a:r>
          </a:p>
          <a:p>
            <a:pPr lvl="1"/>
            <a:r>
              <a:rPr lang="en-US" sz="3600" dirty="0">
                <a:solidFill>
                  <a:srgbClr val="FFCE33"/>
                </a:solidFill>
              </a:rPr>
              <a:t>Twitter</a:t>
            </a:r>
          </a:p>
          <a:p>
            <a:pPr lvl="1"/>
            <a:r>
              <a:rPr lang="en-US" sz="3600" dirty="0">
                <a:solidFill>
                  <a:srgbClr val="FFCE33"/>
                </a:solidFill>
              </a:rPr>
              <a:t>LinkedIn 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C0DB57A8-7C53-8008-3BE1-1BC663EB994E}"/>
              </a:ext>
            </a:extLst>
          </p:cNvPr>
          <p:cNvSpPr/>
          <p:nvPr/>
        </p:nvSpPr>
        <p:spPr>
          <a:xfrm>
            <a:off x="-2920681" y="-342900"/>
            <a:ext cx="7227971" cy="7569200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C5E8FC-8CC8-9B36-F25A-6E050E24F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YCC Maryland  Resources/ Social Media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BFA3516-AA47-98F4-48B1-6D063E654B0F}"/>
              </a:ext>
            </a:extLst>
          </p:cNvPr>
          <p:cNvGrpSpPr/>
          <p:nvPr/>
        </p:nvGrpSpPr>
        <p:grpSpPr>
          <a:xfrm>
            <a:off x="-2920681" y="-342900"/>
            <a:ext cx="5207715" cy="7620000"/>
            <a:chOff x="-2920681" y="-342900"/>
            <a:chExt cx="5178106" cy="76200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361264B-B9EC-5358-3541-1B3BA33B8964}"/>
                </a:ext>
              </a:extLst>
            </p:cNvPr>
            <p:cNvSpPr/>
            <p:nvPr/>
          </p:nvSpPr>
          <p:spPr>
            <a:xfrm>
              <a:off x="-2920681" y="-142875"/>
              <a:ext cx="2787331" cy="70770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0AD5F26-EC63-4564-7CA6-228A11A182CC}"/>
                </a:ext>
              </a:extLst>
            </p:cNvPr>
            <p:cNvSpPr/>
            <p:nvPr/>
          </p:nvSpPr>
          <p:spPr>
            <a:xfrm>
              <a:off x="-2920681" y="-342900"/>
              <a:ext cx="5178106" cy="3429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A40602C-3C0A-C0A2-DB73-BF4C9D106780}"/>
                </a:ext>
              </a:extLst>
            </p:cNvPr>
            <p:cNvSpPr/>
            <p:nvPr/>
          </p:nvSpPr>
          <p:spPr>
            <a:xfrm>
              <a:off x="-2920681" y="6934200"/>
              <a:ext cx="5178106" cy="3429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33717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2042</TotalTime>
  <Words>557</Words>
  <Application>Microsoft Office PowerPoint</Application>
  <PresentationFormat>Widescreen</PresentationFormat>
  <Paragraphs>75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Symbol</vt:lpstr>
      <vt:lpstr>Office Theme</vt:lpstr>
      <vt:lpstr>  YCC Maryland Section</vt:lpstr>
      <vt:lpstr>ACS Staff Liaison Diego Salazar, YCC, ACS  Communications Chair Logan Miller, YCC ACS  Mentor at ACS Maryland Section Beatrice Salazar, MS. </vt:lpstr>
      <vt:lpstr>YCC Maryland Section Fun Run Healthy Chemists are Happy Chemists! </vt:lpstr>
      <vt:lpstr>We Are Serving the Needs of Early Career Chemists</vt:lpstr>
      <vt:lpstr>History of YCC</vt:lpstr>
      <vt:lpstr>History of YCC- Maryland </vt:lpstr>
      <vt:lpstr>YCC Maryland  Resources/ Social Media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ACS Staff Liaison Diego Salazar  Communications Chair Logan Miller  Mentor Beatrice Salazar, MS.</dc:title>
  <dc:creator>Beatrice Salazar</dc:creator>
  <cp:keywords>YCCMarylandSection, YCC 2023</cp:keywords>
  <cp:lastModifiedBy>Beatrice Salazar</cp:lastModifiedBy>
  <cp:revision>20</cp:revision>
  <dcterms:created xsi:type="dcterms:W3CDTF">2023-02-21T20:35:55Z</dcterms:created>
  <dcterms:modified xsi:type="dcterms:W3CDTF">2023-04-28T15:38:35Z</dcterms:modified>
</cp:coreProperties>
</file>