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Verdana" panose="020B060403050404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Arial Narrow" panose="020B0606020202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28690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465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15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27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12" name="Shape 21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53352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25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9" name="Shape 22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88004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9384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2531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985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62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75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545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231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140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77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97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79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http://science.pppst.com/forensics.html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http://www.creative-chemistry.org.uk/activities/fingerprinting.htm#Teacher notes</a:t>
            </a: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439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15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58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729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http://www.coolquiz.com/trivia/explain/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http://chemwiki.ucdavis.edu/</a:t>
            </a:r>
            <a:endParaRPr/>
          </a:p>
        </p:txBody>
      </p:sp>
      <p:sp>
        <p:nvSpPr>
          <p:cNvPr id="172" name="Shape 17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087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gif"/><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wikihow.com/images/6/6c/Put-the-tape-onto-a-piece-of-paper-Step-6.jpg" TargetMode="External"/><Relationship Id="rId3" Type="http://schemas.openxmlformats.org/officeDocument/2006/relationships/hyperlink" Target="http://www.wikihow.com/images/8/88/Rub-the-side-of-a-pencil-onto-a-paper-Step-1.jpg" TargetMode="External"/><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www.wikihow.com/images/3/3c/Rub-your-finger-Step-2.jpg" TargetMode="External"/><Relationship Id="rId4" Type="http://schemas.openxmlformats.org/officeDocument/2006/relationships/image" Target="../media/image1.jpg"/><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15240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Cycle #1 – Family Earth Day – Science Night</a:t>
            </a:r>
            <a:endParaRPr sz="4400" b="0" i="0" u="none" strike="noStrike" cap="none">
              <a:solidFill>
                <a:schemeClr val="dk1"/>
              </a:solidFill>
              <a:latin typeface="Calibri"/>
              <a:ea typeface="Calibri"/>
              <a:cs typeface="Calibri"/>
              <a:sym typeface="Calibri"/>
            </a:endParaRPr>
          </a:p>
        </p:txBody>
      </p:sp>
      <p:sp>
        <p:nvSpPr>
          <p:cNvPr id="89" name="Shape 8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200" b="0" i="0" u="none" strike="noStrike" cap="none">
                <a:solidFill>
                  <a:srgbClr val="888888"/>
                </a:solidFill>
                <a:latin typeface="Calibri"/>
                <a:ea typeface="Calibri"/>
                <a:cs typeface="Calibri"/>
                <a:sym typeface="Calibri"/>
              </a:rPr>
              <a:t>Experiments 5:</a:t>
            </a:r>
            <a:r>
              <a:rPr lang="en-US"/>
              <a:t>30</a:t>
            </a:r>
            <a:r>
              <a:rPr lang="en-US" sz="3200" b="0" i="0" u="none" strike="noStrike" cap="none">
                <a:solidFill>
                  <a:srgbClr val="888888"/>
                </a:solidFill>
                <a:latin typeface="Calibri"/>
                <a:ea typeface="Calibri"/>
                <a:cs typeface="Calibri"/>
                <a:sym typeface="Calibri"/>
              </a:rPr>
              <a:t>-7PM</a:t>
            </a:r>
            <a:endParaRPr/>
          </a:p>
          <a:p>
            <a:pPr marL="0" marR="0" lvl="0" indent="0" algn="ctr" rtl="0">
              <a:spcBef>
                <a:spcPts val="640"/>
              </a:spcBef>
              <a:spcAft>
                <a:spcPts val="0"/>
              </a:spcAft>
              <a:buClr>
                <a:srgbClr val="888888"/>
              </a:buClr>
              <a:buSzPts val="3200"/>
              <a:buFont typeface="Arial"/>
              <a:buNone/>
            </a:pPr>
            <a:r>
              <a:rPr lang="en-US" sz="3200" b="0" i="0" u="none" strike="noStrike" cap="none">
                <a:solidFill>
                  <a:srgbClr val="888888"/>
                </a:solidFill>
                <a:latin typeface="Calibri"/>
                <a:ea typeface="Calibri"/>
                <a:cs typeface="Calibri"/>
                <a:sym typeface="Calibri"/>
              </a:rPr>
              <a:t>Raffle 7-7:15PM</a:t>
            </a:r>
            <a:endParaRPr sz="3200" b="0" i="0" u="none" strike="noStrike" cap="non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184" name="Shape 184"/>
          <p:cNvGrpSpPr/>
          <p:nvPr/>
        </p:nvGrpSpPr>
        <p:grpSpPr>
          <a:xfrm>
            <a:off x="228600" y="609600"/>
            <a:ext cx="4177305" cy="1676400"/>
            <a:chOff x="228600" y="228600"/>
            <a:chExt cx="2919369" cy="1171576"/>
          </a:xfrm>
        </p:grpSpPr>
        <p:pic>
          <p:nvPicPr>
            <p:cNvPr id="185" name="Shape 185" descr="http://www.hair-science.com/img/db/topic/3-2_videomicr-asia250.jpg"/>
            <p:cNvPicPr preferRelativeResize="0"/>
            <p:nvPr/>
          </p:nvPicPr>
          <p:blipFill rotWithShape="1">
            <a:blip r:embed="rId3">
              <a:alphaModFix/>
            </a:blip>
            <a:srcRect/>
            <a:stretch/>
          </p:blipFill>
          <p:spPr>
            <a:xfrm>
              <a:off x="228600" y="228600"/>
              <a:ext cx="2857500" cy="1171576"/>
            </a:xfrm>
            <a:prstGeom prst="rect">
              <a:avLst/>
            </a:prstGeom>
            <a:noFill/>
            <a:ln>
              <a:noFill/>
            </a:ln>
          </p:spPr>
        </p:pic>
        <p:sp>
          <p:nvSpPr>
            <p:cNvPr id="186" name="Shape 186"/>
            <p:cNvSpPr txBox="1"/>
            <p:nvPr/>
          </p:nvSpPr>
          <p:spPr>
            <a:xfrm>
              <a:off x="1905000" y="1066800"/>
              <a:ext cx="124296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A5A5A5"/>
                  </a:solidFill>
                  <a:latin typeface="Calibri"/>
                  <a:ea typeface="Calibri"/>
                  <a:cs typeface="Calibri"/>
                  <a:sym typeface="Calibri"/>
                </a:rPr>
                <a:t>hair-science.com</a:t>
              </a:r>
              <a:endParaRPr sz="1800">
                <a:solidFill>
                  <a:srgbClr val="A5A5A5"/>
                </a:solidFill>
                <a:latin typeface="Calibri"/>
                <a:ea typeface="Calibri"/>
                <a:cs typeface="Calibri"/>
                <a:sym typeface="Calibri"/>
              </a:endParaRPr>
            </a:p>
          </p:txBody>
        </p:sp>
      </p:grpSp>
      <p:grpSp>
        <p:nvGrpSpPr>
          <p:cNvPr id="187" name="Shape 187"/>
          <p:cNvGrpSpPr/>
          <p:nvPr/>
        </p:nvGrpSpPr>
        <p:grpSpPr>
          <a:xfrm>
            <a:off x="228600" y="2667000"/>
            <a:ext cx="4177305" cy="1635511"/>
            <a:chOff x="228600" y="2438400"/>
            <a:chExt cx="2919369" cy="1143000"/>
          </a:xfrm>
        </p:grpSpPr>
        <p:pic>
          <p:nvPicPr>
            <p:cNvPr id="188" name="Shape 188" descr="http://www.hair-science.com/img/db/topic/3-2_videomicr-cauc250.jpg"/>
            <p:cNvPicPr preferRelativeResize="0"/>
            <p:nvPr/>
          </p:nvPicPr>
          <p:blipFill rotWithShape="1">
            <a:blip r:embed="rId4">
              <a:alphaModFix/>
            </a:blip>
            <a:srcRect/>
            <a:stretch/>
          </p:blipFill>
          <p:spPr>
            <a:xfrm>
              <a:off x="228600" y="2438400"/>
              <a:ext cx="2857500" cy="1143000"/>
            </a:xfrm>
            <a:prstGeom prst="rect">
              <a:avLst/>
            </a:prstGeom>
            <a:noFill/>
            <a:ln>
              <a:noFill/>
            </a:ln>
          </p:spPr>
        </p:pic>
        <p:sp>
          <p:nvSpPr>
            <p:cNvPr id="189" name="Shape 189"/>
            <p:cNvSpPr txBox="1"/>
            <p:nvPr/>
          </p:nvSpPr>
          <p:spPr>
            <a:xfrm>
              <a:off x="1905000" y="3276600"/>
              <a:ext cx="124296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A5A5A5"/>
                  </a:solidFill>
                  <a:latin typeface="Calibri"/>
                  <a:ea typeface="Calibri"/>
                  <a:cs typeface="Calibri"/>
                  <a:sym typeface="Calibri"/>
                </a:rPr>
                <a:t>hair-science.com</a:t>
              </a:r>
              <a:endParaRPr sz="1800">
                <a:solidFill>
                  <a:srgbClr val="A5A5A5"/>
                </a:solidFill>
                <a:latin typeface="Calibri"/>
                <a:ea typeface="Calibri"/>
                <a:cs typeface="Calibri"/>
                <a:sym typeface="Calibri"/>
              </a:endParaRPr>
            </a:p>
          </p:txBody>
        </p:sp>
      </p:grpSp>
      <p:grpSp>
        <p:nvGrpSpPr>
          <p:cNvPr id="190" name="Shape 190"/>
          <p:cNvGrpSpPr/>
          <p:nvPr/>
        </p:nvGrpSpPr>
        <p:grpSpPr>
          <a:xfrm>
            <a:off x="228600" y="4800601"/>
            <a:ext cx="4177305" cy="1635511"/>
            <a:chOff x="304800" y="4343400"/>
            <a:chExt cx="2919369" cy="1143000"/>
          </a:xfrm>
        </p:grpSpPr>
        <p:pic>
          <p:nvPicPr>
            <p:cNvPr id="191" name="Shape 191" descr="http://www.hair-science.com/img/db/topic/3-2_videomicr-afric250.jpg"/>
            <p:cNvPicPr preferRelativeResize="0"/>
            <p:nvPr/>
          </p:nvPicPr>
          <p:blipFill rotWithShape="1">
            <a:blip r:embed="rId5">
              <a:alphaModFix/>
            </a:blip>
            <a:srcRect/>
            <a:stretch/>
          </p:blipFill>
          <p:spPr>
            <a:xfrm>
              <a:off x="304800" y="4343400"/>
              <a:ext cx="2857500" cy="1143000"/>
            </a:xfrm>
            <a:prstGeom prst="rect">
              <a:avLst/>
            </a:prstGeom>
            <a:noFill/>
            <a:ln>
              <a:noFill/>
            </a:ln>
          </p:spPr>
        </p:pic>
        <p:sp>
          <p:nvSpPr>
            <p:cNvPr id="192" name="Shape 192"/>
            <p:cNvSpPr txBox="1"/>
            <p:nvPr/>
          </p:nvSpPr>
          <p:spPr>
            <a:xfrm>
              <a:off x="1981200" y="5181600"/>
              <a:ext cx="124296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A5A5A5"/>
                  </a:solidFill>
                  <a:latin typeface="Calibri"/>
                  <a:ea typeface="Calibri"/>
                  <a:cs typeface="Calibri"/>
                  <a:sym typeface="Calibri"/>
                </a:rPr>
                <a:t>hair-science.com</a:t>
              </a:r>
              <a:endParaRPr sz="1800">
                <a:solidFill>
                  <a:srgbClr val="A5A5A5"/>
                </a:solidFill>
                <a:latin typeface="Calibri"/>
                <a:ea typeface="Calibri"/>
                <a:cs typeface="Calibri"/>
                <a:sym typeface="Calibri"/>
              </a:endParaRPr>
            </a:p>
          </p:txBody>
        </p:sp>
      </p:grpSp>
      <p:pic>
        <p:nvPicPr>
          <p:cNvPr id="193" name="Shape 193" descr="http://www.hair-science.com/img/identical/identical/dot.gif"/>
          <p:cNvPicPr preferRelativeResize="0"/>
          <p:nvPr/>
        </p:nvPicPr>
        <p:blipFill rotWithShape="1">
          <a:blip r:embed="rId6">
            <a:alphaModFix/>
          </a:blip>
          <a:srcRect/>
          <a:stretch/>
        </p:blipFill>
        <p:spPr>
          <a:xfrm>
            <a:off x="1477963" y="-465138"/>
            <a:ext cx="9525" cy="95250"/>
          </a:xfrm>
          <a:prstGeom prst="rect">
            <a:avLst/>
          </a:prstGeom>
          <a:noFill/>
          <a:ln>
            <a:noFill/>
          </a:ln>
        </p:spPr>
      </p:pic>
      <p:sp>
        <p:nvSpPr>
          <p:cNvPr id="194" name="Shape 194"/>
          <p:cNvSpPr txBox="1"/>
          <p:nvPr/>
        </p:nvSpPr>
        <p:spPr>
          <a:xfrm>
            <a:off x="152400" y="2209800"/>
            <a:ext cx="3048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Narrow"/>
                <a:ea typeface="Arial Narrow"/>
                <a:cs typeface="Arial Narrow"/>
                <a:sym typeface="Arial Narrow"/>
              </a:rPr>
              <a:t>Asiatic hair &amp; cross section under video microscope</a:t>
            </a:r>
            <a:endParaRPr sz="1200">
              <a:solidFill>
                <a:schemeClr val="dk1"/>
              </a:solidFill>
              <a:latin typeface="Arial Narrow"/>
              <a:ea typeface="Arial Narrow"/>
              <a:cs typeface="Arial Narrow"/>
              <a:sym typeface="Arial Narrow"/>
            </a:endParaRPr>
          </a:p>
        </p:txBody>
      </p:sp>
      <p:pic>
        <p:nvPicPr>
          <p:cNvPr id="195" name="Shape 195" descr="http://www.hair-science.com/img/identical/identical/dot.gif"/>
          <p:cNvPicPr preferRelativeResize="0"/>
          <p:nvPr/>
        </p:nvPicPr>
        <p:blipFill rotWithShape="1">
          <a:blip r:embed="rId6">
            <a:alphaModFix/>
          </a:blip>
          <a:srcRect/>
          <a:stretch/>
        </p:blipFill>
        <p:spPr>
          <a:xfrm>
            <a:off x="0" y="0"/>
            <a:ext cx="9525" cy="95250"/>
          </a:xfrm>
          <a:prstGeom prst="rect">
            <a:avLst/>
          </a:prstGeom>
          <a:noFill/>
          <a:ln>
            <a:noFill/>
          </a:ln>
        </p:spPr>
      </p:pic>
      <p:sp>
        <p:nvSpPr>
          <p:cNvPr id="196" name="Shape 196"/>
          <p:cNvSpPr txBox="1"/>
          <p:nvPr/>
        </p:nvSpPr>
        <p:spPr>
          <a:xfrm>
            <a:off x="152400" y="4218801"/>
            <a:ext cx="3276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Narrow"/>
                <a:ea typeface="Arial Narrow"/>
                <a:cs typeface="Arial Narrow"/>
                <a:sym typeface="Arial Narrow"/>
              </a:rPr>
              <a:t>Caucasian hair &amp; cross section under video microscope</a:t>
            </a:r>
            <a:endParaRPr sz="1200">
              <a:solidFill>
                <a:schemeClr val="dk1"/>
              </a:solidFill>
              <a:latin typeface="Arial Narrow"/>
              <a:ea typeface="Arial Narrow"/>
              <a:cs typeface="Arial Narrow"/>
              <a:sym typeface="Arial Narrow"/>
            </a:endParaRPr>
          </a:p>
        </p:txBody>
      </p:sp>
      <p:pic>
        <p:nvPicPr>
          <p:cNvPr id="197" name="Shape 197" descr="http://www.hair-science.com/img/identical/identical/dot.gif"/>
          <p:cNvPicPr preferRelativeResize="0"/>
          <p:nvPr/>
        </p:nvPicPr>
        <p:blipFill rotWithShape="1">
          <a:blip r:embed="rId6">
            <a:alphaModFix/>
          </a:blip>
          <a:srcRect/>
          <a:stretch/>
        </p:blipFill>
        <p:spPr>
          <a:xfrm>
            <a:off x="0" y="0"/>
            <a:ext cx="9525" cy="95250"/>
          </a:xfrm>
          <a:prstGeom prst="rect">
            <a:avLst/>
          </a:prstGeom>
          <a:noFill/>
          <a:ln>
            <a:noFill/>
          </a:ln>
        </p:spPr>
      </p:pic>
      <p:sp>
        <p:nvSpPr>
          <p:cNvPr id="198" name="Shape 198"/>
          <p:cNvSpPr txBox="1"/>
          <p:nvPr/>
        </p:nvSpPr>
        <p:spPr>
          <a:xfrm>
            <a:off x="152400" y="6428601"/>
            <a:ext cx="3200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Narrow"/>
                <a:ea typeface="Arial Narrow"/>
                <a:cs typeface="Arial Narrow"/>
                <a:sym typeface="Arial Narrow"/>
              </a:rPr>
              <a:t>African hair &amp; cross section under video microscope</a:t>
            </a:r>
            <a:endParaRPr sz="1200">
              <a:solidFill>
                <a:schemeClr val="dk1"/>
              </a:solidFill>
              <a:latin typeface="Arial Narrow"/>
              <a:ea typeface="Arial Narrow"/>
              <a:cs typeface="Arial Narrow"/>
              <a:sym typeface="Arial Narrow"/>
            </a:endParaRPr>
          </a:p>
        </p:txBody>
      </p:sp>
      <p:sp>
        <p:nvSpPr>
          <p:cNvPr id="199" name="Shape 199"/>
          <p:cNvSpPr/>
          <p:nvPr/>
        </p:nvSpPr>
        <p:spPr>
          <a:xfrm>
            <a:off x="4800600" y="685800"/>
            <a:ext cx="38862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33333"/>
                </a:solidFill>
                <a:latin typeface="Arial"/>
                <a:ea typeface="Arial"/>
                <a:cs typeface="Arial"/>
                <a:sym typeface="Arial"/>
              </a:rPr>
              <a:t>58 to 100 microns - the diameter of a single hair. However, since the cross section of a hair is elliptical, the term diameter is not totally accurate .</a:t>
            </a:r>
            <a:br>
              <a:rPr lang="en-US" sz="1200">
                <a:solidFill>
                  <a:srgbClr val="333333"/>
                </a:solidFill>
                <a:latin typeface="Arial"/>
                <a:ea typeface="Arial"/>
                <a:cs typeface="Arial"/>
                <a:sym typeface="Arial"/>
              </a:rPr>
            </a:br>
            <a:r>
              <a:rPr lang="en-US" sz="1200">
                <a:solidFill>
                  <a:srgbClr val="333333"/>
                </a:solidFill>
                <a:latin typeface="Arial"/>
                <a:ea typeface="Arial"/>
                <a:cs typeface="Arial"/>
                <a:sym typeface="Arial"/>
              </a:rPr>
              <a:t>A micron is one millionth of a meter, or one thousandth of a millimeter - it therefore takes 10 to 20 hairs "piled up" together to obtain a thickness of one millimeter.</a:t>
            </a:r>
            <a:endParaRPr/>
          </a:p>
        </p:txBody>
      </p:sp>
      <p:sp>
        <p:nvSpPr>
          <p:cNvPr id="200" name="Shape 200"/>
          <p:cNvSpPr/>
          <p:nvPr/>
        </p:nvSpPr>
        <p:spPr>
          <a:xfrm>
            <a:off x="762000" y="152400"/>
            <a:ext cx="7010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Family Science Night   </a:t>
            </a:r>
            <a:r>
              <a:rPr lang="en-US" sz="1800" dirty="0">
                <a:solidFill>
                  <a:schemeClr val="dk1"/>
                </a:solidFill>
                <a:latin typeface="Calibri"/>
                <a:ea typeface="Calibri"/>
                <a:cs typeface="Calibri"/>
                <a:sym typeface="Calibri"/>
              </a:rPr>
              <a:t>2. </a:t>
            </a:r>
            <a:r>
              <a:rPr lang="en-US" sz="1800" b="1" dirty="0">
                <a:solidFill>
                  <a:schemeClr val="dk1"/>
                </a:solidFill>
                <a:latin typeface="Calibri"/>
                <a:ea typeface="Calibri"/>
                <a:cs typeface="Calibri"/>
                <a:sym typeface="Calibri"/>
              </a:rPr>
              <a:t>Chemistry of Crime – Hair Analysis </a:t>
            </a:r>
            <a:endParaRPr sz="1800" dirty="0">
              <a:solidFill>
                <a:schemeClr val="dk1"/>
              </a:solidFill>
              <a:latin typeface="Calibri"/>
              <a:ea typeface="Calibri"/>
              <a:cs typeface="Calibri"/>
              <a:sym typeface="Calibri"/>
            </a:endParaRPr>
          </a:p>
        </p:txBody>
      </p:sp>
      <p:sp>
        <p:nvSpPr>
          <p:cNvPr id="201" name="Shape 201"/>
          <p:cNvSpPr/>
          <p:nvPr/>
        </p:nvSpPr>
        <p:spPr>
          <a:xfrm>
            <a:off x="4876800" y="2362200"/>
            <a:ext cx="3962400" cy="4339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33333"/>
                </a:solidFill>
                <a:latin typeface="Arial"/>
                <a:ea typeface="Arial"/>
                <a:cs typeface="Arial"/>
                <a:sym typeface="Arial"/>
              </a:rPr>
              <a:t>This shape is never completely circular. The cross-section of a hair is an ellipse which can tend towards a circle or be distinctly flattened. An analogy with other materials shows how this cross-section influences the appearance of the hair in space: on condition that sizes are much the same, a virtually flat ribbon rolls up much more easily than a cylindrical length of string.</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l" rtl="0">
              <a:spcBef>
                <a:spcPts val="0"/>
              </a:spcBef>
              <a:spcAft>
                <a:spcPts val="0"/>
              </a:spcAft>
              <a:buNone/>
            </a:pPr>
            <a:r>
              <a:rPr lang="en-US" sz="1200">
                <a:solidFill>
                  <a:srgbClr val="333333"/>
                </a:solidFill>
                <a:latin typeface="Arial"/>
                <a:ea typeface="Arial"/>
                <a:cs typeface="Arial"/>
                <a:sym typeface="Arial"/>
              </a:rPr>
              <a:t>Asiatic heads of straight hair are formed from almost round hairs which are moreover fairly fat.</a:t>
            </a:r>
            <a:endParaRPr/>
          </a:p>
          <a:p>
            <a:pPr marL="0" marR="0" lvl="0" indent="0" algn="l" rtl="0">
              <a:spcBef>
                <a:spcPts val="0"/>
              </a:spcBef>
              <a:spcAft>
                <a:spcPts val="0"/>
              </a:spcAft>
              <a:buNone/>
            </a:pPr>
            <a:r>
              <a:rPr lang="en-US" sz="1200">
                <a:solidFill>
                  <a:srgbClr val="333333"/>
                </a:solidFill>
                <a:latin typeface="Arial"/>
                <a:ea typeface="Arial"/>
                <a:cs typeface="Arial"/>
                <a:sym typeface="Arial"/>
              </a:rPr>
              <a:t/>
            </a:r>
            <a:br>
              <a:rPr lang="en-US" sz="1200">
                <a:solidFill>
                  <a:srgbClr val="333333"/>
                </a:solidFill>
                <a:latin typeface="Arial"/>
                <a:ea typeface="Arial"/>
                <a:cs typeface="Arial"/>
                <a:sym typeface="Arial"/>
              </a:rPr>
            </a:br>
            <a:r>
              <a:rPr lang="en-US" sz="1200">
                <a:solidFill>
                  <a:srgbClr val="333333"/>
                </a:solidFill>
                <a:latin typeface="Arial"/>
                <a:ea typeface="Arial"/>
                <a:cs typeface="Arial"/>
                <a:sym typeface="Arial"/>
              </a:rPr>
              <a:t>Caucasian hair is variable and its cross section forms a accentuated ellipse, and range from straight, through wavy to very curly. </a:t>
            </a:r>
            <a:endParaRPr/>
          </a:p>
          <a:p>
            <a:pPr marL="0" marR="0" lvl="0" indent="0" algn="l" rtl="0">
              <a:spcBef>
                <a:spcPts val="0"/>
              </a:spcBef>
              <a:spcAft>
                <a:spcPts val="0"/>
              </a:spcAft>
              <a:buNone/>
            </a:pPr>
            <a:r>
              <a:rPr lang="en-US" sz="1200">
                <a:solidFill>
                  <a:srgbClr val="333333"/>
                </a:solidFill>
                <a:latin typeface="Arial"/>
                <a:ea typeface="Arial"/>
                <a:cs typeface="Arial"/>
                <a:sym typeface="Arial"/>
              </a:rPr>
              <a:t/>
            </a:r>
            <a:br>
              <a:rPr lang="en-US" sz="1200">
                <a:solidFill>
                  <a:srgbClr val="333333"/>
                </a:solidFill>
                <a:latin typeface="Arial"/>
                <a:ea typeface="Arial"/>
                <a:cs typeface="Arial"/>
                <a:sym typeface="Arial"/>
              </a:rPr>
            </a:br>
            <a:r>
              <a:rPr lang="en-US" sz="1200">
                <a:solidFill>
                  <a:srgbClr val="333333"/>
                </a:solidFill>
                <a:latin typeface="Arial"/>
                <a:ea typeface="Arial"/>
                <a:cs typeface="Arial"/>
                <a:sym typeface="Arial"/>
              </a:rPr>
              <a:t> African hair has a flattened cross-section and is finer and can form tight circles with diameters of only a few millimeters.</a:t>
            </a:r>
            <a:endParaRPr/>
          </a:p>
          <a:p>
            <a:pPr marL="0" marR="0" lvl="0" indent="0" algn="l" rtl="0">
              <a:spcBef>
                <a:spcPts val="0"/>
              </a:spcBef>
              <a:spcAft>
                <a:spcPts val="0"/>
              </a:spcAft>
              <a:buNone/>
            </a:pPr>
            <a:r>
              <a:rPr lang="en-US" sz="1200">
                <a:solidFill>
                  <a:srgbClr val="333333"/>
                </a:solidFill>
                <a:latin typeface="Arial"/>
                <a:ea typeface="Arial"/>
                <a:cs typeface="Arial"/>
                <a:sym typeface="Arial"/>
              </a:rPr>
              <a:t/>
            </a:r>
            <a:br>
              <a:rPr lang="en-US" sz="1200">
                <a:solidFill>
                  <a:srgbClr val="333333"/>
                </a:solidFill>
                <a:latin typeface="Arial"/>
                <a:ea typeface="Arial"/>
                <a:cs typeface="Arial"/>
                <a:sym typeface="Arial"/>
              </a:rPr>
            </a:br>
            <a:r>
              <a:rPr lang="en-US" sz="1200">
                <a:solidFill>
                  <a:srgbClr val="333333"/>
                </a:solidFill>
                <a:latin typeface="Arial"/>
                <a:ea typeface="Arial"/>
                <a:cs typeface="Arial"/>
                <a:sym typeface="Arial"/>
              </a:rPr>
              <a:t/>
            </a:r>
            <a:br>
              <a:rPr lang="en-US" sz="1200">
                <a:solidFill>
                  <a:srgbClr val="333333"/>
                </a:solidFill>
                <a:latin typeface="Arial"/>
                <a:ea typeface="Arial"/>
                <a:cs typeface="Arial"/>
                <a:sym typeface="Arial"/>
              </a:rPr>
            </a:b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Chemistry of </a:t>
            </a:r>
            <a:r>
              <a:rPr lang="en-US" b="1"/>
              <a:t>Energy</a:t>
            </a: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a:t>How Does Energy Work in Our Bodies?</a:t>
            </a:r>
            <a:endParaRPr b="0" i="0" u="none" strike="noStrike" cap="none">
              <a:solidFill>
                <a:schemeClr val="dk1"/>
              </a:solidFill>
              <a:latin typeface="Calibri"/>
              <a:ea typeface="Calibri"/>
              <a:cs typeface="Calibri"/>
              <a:sym typeface="Calibri"/>
            </a:endParaRPr>
          </a:p>
        </p:txBody>
      </p:sp>
      <p:sp>
        <p:nvSpPr>
          <p:cNvPr id="207" name="Shape 20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208" name="Shape 208"/>
          <p:cNvSpPr txBox="1"/>
          <p:nvPr/>
        </p:nvSpPr>
        <p:spPr>
          <a:xfrm>
            <a:off x="0" y="6088559"/>
            <a:ext cx="3513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rgbClr val="0000FF"/>
                </a:solidFill>
                <a:latin typeface="Calibri"/>
                <a:ea typeface="Calibri"/>
                <a:cs typeface="Calibri"/>
                <a:sym typeface="Calibri"/>
              </a:rPr>
              <a:t>Experiment #3</a:t>
            </a:r>
            <a:endParaRPr sz="4400">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94225" y="86375"/>
            <a:ext cx="69522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2000"/>
              <a:buFont typeface="Calibri"/>
              <a:buNone/>
            </a:pPr>
            <a:r>
              <a:rPr lang="en-US" sz="2000" b="1"/>
              <a:t>Family Science Night:</a:t>
            </a:r>
            <a:r>
              <a:rPr lang="en-US" sz="2000"/>
              <a:t> </a:t>
            </a:r>
            <a:r>
              <a:rPr lang="en-US" sz="2000" b="1"/>
              <a:t>Chemistry of Energy</a:t>
            </a:r>
            <a:br>
              <a:rPr lang="en-US" sz="2000" b="1"/>
            </a:br>
            <a:r>
              <a:rPr lang="en-US" sz="2000"/>
              <a:t>How Does Energy Work in Our Bodies?</a:t>
            </a:r>
            <a:endParaRPr sz="2000"/>
          </a:p>
        </p:txBody>
      </p:sp>
      <p:sp>
        <p:nvSpPr>
          <p:cNvPr id="215" name="Shape 215"/>
          <p:cNvSpPr txBox="1">
            <a:spLocks noGrp="1"/>
          </p:cNvSpPr>
          <p:nvPr>
            <p:ph type="body" idx="1"/>
          </p:nvPr>
        </p:nvSpPr>
        <p:spPr>
          <a:xfrm>
            <a:off x="94225" y="1739125"/>
            <a:ext cx="3657300" cy="5059500"/>
          </a:xfrm>
          <a:prstGeom prst="rect">
            <a:avLst/>
          </a:prstGeom>
          <a:solidFill>
            <a:srgbClr val="666666"/>
          </a:solidFill>
        </p:spPr>
        <p:txBody>
          <a:bodyPr spcFirstLastPara="1" wrap="square" lIns="91425" tIns="91425" rIns="91425" bIns="91425" anchor="t" anchorCtr="0">
            <a:noAutofit/>
          </a:bodyPr>
          <a:lstStyle/>
          <a:p>
            <a:pPr marL="0" lvl="0" indent="0">
              <a:spcBef>
                <a:spcPts val="640"/>
              </a:spcBef>
              <a:spcAft>
                <a:spcPts val="0"/>
              </a:spcAft>
              <a:buNone/>
            </a:pPr>
            <a:r>
              <a:rPr lang="en-US" sz="1400">
                <a:solidFill>
                  <a:srgbClr val="FFFFFF"/>
                </a:solidFill>
              </a:rPr>
              <a:t>Let’s test how strong the energy flow is through our body.  </a:t>
            </a:r>
            <a:endParaRPr sz="1400">
              <a:solidFill>
                <a:srgbClr val="FFFFFF"/>
              </a:solidFill>
            </a:endParaRPr>
          </a:p>
          <a:p>
            <a:pPr marL="0" lvl="0" indent="0">
              <a:spcBef>
                <a:spcPts val="640"/>
              </a:spcBef>
              <a:spcAft>
                <a:spcPts val="0"/>
              </a:spcAft>
              <a:buNone/>
            </a:pPr>
            <a:endParaRPr sz="1400">
              <a:solidFill>
                <a:srgbClr val="FFFFFF"/>
              </a:solidFill>
            </a:endParaRPr>
          </a:p>
          <a:p>
            <a:pPr marL="0" lvl="0" indent="0" rtl="0">
              <a:spcBef>
                <a:spcPts val="0"/>
              </a:spcBef>
              <a:spcAft>
                <a:spcPts val="0"/>
              </a:spcAft>
              <a:buClr>
                <a:schemeClr val="dk1"/>
              </a:buClr>
              <a:buSzPts val="1100"/>
              <a:buFont typeface="Arial"/>
              <a:buNone/>
            </a:pPr>
            <a:r>
              <a:rPr lang="en-US" sz="1500" b="1">
                <a:solidFill>
                  <a:schemeClr val="lt1"/>
                </a:solidFill>
              </a:rPr>
              <a:t>Instructions and Talking Points  </a:t>
            </a:r>
            <a:endParaRPr sz="1500"/>
          </a:p>
          <a:p>
            <a:pPr marL="0" lvl="0" indent="0" rtl="0">
              <a:spcBef>
                <a:spcPts val="0"/>
              </a:spcBef>
              <a:spcAft>
                <a:spcPts val="0"/>
              </a:spcAft>
              <a:buClr>
                <a:schemeClr val="dk1"/>
              </a:buClr>
              <a:buSzPts val="1100"/>
              <a:buFont typeface="Arial"/>
              <a:buNone/>
            </a:pPr>
            <a:r>
              <a:rPr lang="en-US" sz="1500" b="1">
                <a:solidFill>
                  <a:schemeClr val="lt1"/>
                </a:solidFill>
              </a:rPr>
              <a:t>(Ask the kids what they think about….)</a:t>
            </a:r>
            <a:endParaRPr sz="1500"/>
          </a:p>
          <a:p>
            <a:pPr marL="0" lvl="0" indent="0" rtl="0">
              <a:spcBef>
                <a:spcPts val="0"/>
              </a:spcBef>
              <a:spcAft>
                <a:spcPts val="0"/>
              </a:spcAft>
              <a:buClr>
                <a:schemeClr val="dk1"/>
              </a:buClr>
              <a:buSzPts val="1100"/>
              <a:buFont typeface="Arial"/>
              <a:buNone/>
            </a:pPr>
            <a:endParaRPr sz="1500" b="1">
              <a:solidFill>
                <a:schemeClr val="lt1"/>
              </a:solidFill>
            </a:endParaRPr>
          </a:p>
          <a:p>
            <a:pPr marL="0" lvl="0" indent="0" rtl="0">
              <a:spcBef>
                <a:spcPts val="0"/>
              </a:spcBef>
              <a:spcAft>
                <a:spcPts val="0"/>
              </a:spcAft>
              <a:buClr>
                <a:schemeClr val="dk1"/>
              </a:buClr>
              <a:buSzPts val="1100"/>
              <a:buFont typeface="Arial"/>
              <a:buNone/>
            </a:pPr>
            <a:r>
              <a:rPr lang="en-US" sz="1500" b="1" u="sng">
                <a:solidFill>
                  <a:schemeClr val="lt1"/>
                </a:solidFill>
              </a:rPr>
              <a:t>Before you begin:</a:t>
            </a:r>
            <a:endParaRPr sz="1500"/>
          </a:p>
          <a:p>
            <a:pPr marL="0" lvl="0" indent="0">
              <a:spcBef>
                <a:spcPts val="640"/>
              </a:spcBef>
              <a:spcAft>
                <a:spcPts val="0"/>
              </a:spcAft>
              <a:buNone/>
            </a:pPr>
            <a:r>
              <a:rPr lang="en-US" sz="1400">
                <a:solidFill>
                  <a:srgbClr val="FFFFFF"/>
                </a:solidFill>
              </a:rPr>
              <a:t>Remember that a circuit is a loop… whether big or small… and connecting that loop, connects the circuit.</a:t>
            </a:r>
            <a:endParaRPr sz="1400">
              <a:solidFill>
                <a:srgbClr val="FFFFFF"/>
              </a:solidFill>
            </a:endParaRPr>
          </a:p>
          <a:p>
            <a:pPr marL="0" lvl="0" indent="0">
              <a:spcBef>
                <a:spcPts val="640"/>
              </a:spcBef>
              <a:spcAft>
                <a:spcPts val="0"/>
              </a:spcAft>
              <a:buNone/>
            </a:pPr>
            <a:endParaRPr sz="1400">
              <a:solidFill>
                <a:srgbClr val="FFFFFF"/>
              </a:solidFill>
            </a:endParaRPr>
          </a:p>
          <a:p>
            <a:pPr marL="0" lvl="0" indent="0">
              <a:spcBef>
                <a:spcPts val="640"/>
              </a:spcBef>
              <a:spcAft>
                <a:spcPts val="0"/>
              </a:spcAft>
              <a:buClr>
                <a:schemeClr val="dk1"/>
              </a:buClr>
              <a:buSzPts val="1100"/>
              <a:buFont typeface="Arial"/>
              <a:buNone/>
            </a:pPr>
            <a:r>
              <a:rPr lang="en-US" sz="1500" u="sng">
                <a:solidFill>
                  <a:srgbClr val="FFFFFF"/>
                </a:solidFill>
              </a:rPr>
              <a:t>Experiment</a:t>
            </a:r>
            <a:r>
              <a:rPr lang="en-US" sz="1500">
                <a:solidFill>
                  <a:srgbClr val="FFFFFF"/>
                </a:solidFill>
              </a:rPr>
              <a:t>:</a:t>
            </a:r>
            <a:endParaRPr sz="1500">
              <a:solidFill>
                <a:srgbClr val="FFFFFF"/>
              </a:solidFill>
            </a:endParaRPr>
          </a:p>
          <a:p>
            <a:pPr marL="457200" lvl="0" indent="-323850" rtl="0">
              <a:spcBef>
                <a:spcPts val="640"/>
              </a:spcBef>
              <a:spcAft>
                <a:spcPts val="0"/>
              </a:spcAft>
              <a:buClr>
                <a:srgbClr val="FFFFFF"/>
              </a:buClr>
              <a:buSzPts val="1500"/>
              <a:buFont typeface="Calibri"/>
              <a:buChar char="-"/>
            </a:pPr>
            <a:r>
              <a:rPr lang="en-US" sz="1500">
                <a:solidFill>
                  <a:srgbClr val="FFFFFF"/>
                </a:solidFill>
              </a:rPr>
              <a:t>With one person holding the energy stick, connect the circuit.  </a:t>
            </a:r>
            <a:endParaRPr sz="1500">
              <a:solidFill>
                <a:srgbClr val="FFFFFF"/>
              </a:solidFill>
            </a:endParaRPr>
          </a:p>
          <a:p>
            <a:pPr marL="457200" lvl="0" indent="-323850" rtl="0">
              <a:spcBef>
                <a:spcPts val="0"/>
              </a:spcBef>
              <a:spcAft>
                <a:spcPts val="0"/>
              </a:spcAft>
              <a:buClr>
                <a:srgbClr val="FFFFFF"/>
              </a:buClr>
              <a:buSzPts val="1500"/>
              <a:buChar char="-"/>
            </a:pPr>
            <a:r>
              <a:rPr lang="en-US" sz="1500">
                <a:solidFill>
                  <a:srgbClr val="FFFFFF"/>
                </a:solidFill>
              </a:rPr>
              <a:t>Add in people and see how big the loop (the circuit) can be before energy transfer becomes challenging!</a:t>
            </a:r>
            <a:endParaRPr sz="1500">
              <a:solidFill>
                <a:srgbClr val="FFFFFF"/>
              </a:solidFill>
            </a:endParaRPr>
          </a:p>
          <a:p>
            <a:pPr marL="457200" lvl="0" indent="-323850" rtl="0">
              <a:spcBef>
                <a:spcPts val="0"/>
              </a:spcBef>
              <a:spcAft>
                <a:spcPts val="0"/>
              </a:spcAft>
              <a:buClr>
                <a:srgbClr val="FFFFFF"/>
              </a:buClr>
              <a:buSzPts val="1500"/>
              <a:buChar char="-"/>
            </a:pPr>
            <a:r>
              <a:rPr lang="en-US" sz="1500">
                <a:solidFill>
                  <a:srgbClr val="FFFFFF"/>
                </a:solidFill>
              </a:rPr>
              <a:t>Add in a bowl of water (2 people touch the water and not each other’s hands) and see what happens!</a:t>
            </a:r>
            <a:endParaRPr sz="1500">
              <a:solidFill>
                <a:srgbClr val="FFFFFF"/>
              </a:solidFill>
            </a:endParaRPr>
          </a:p>
        </p:txBody>
      </p:sp>
      <p:pic>
        <p:nvPicPr>
          <p:cNvPr id="216" name="Shape 216"/>
          <p:cNvPicPr preferRelativeResize="0"/>
          <p:nvPr/>
        </p:nvPicPr>
        <p:blipFill>
          <a:blip r:embed="rId3">
            <a:alphaModFix/>
          </a:blip>
          <a:stretch>
            <a:fillRect/>
          </a:stretch>
        </p:blipFill>
        <p:spPr>
          <a:xfrm>
            <a:off x="6974075" y="188250"/>
            <a:ext cx="1961500" cy="2615350"/>
          </a:xfrm>
          <a:prstGeom prst="rect">
            <a:avLst/>
          </a:prstGeom>
          <a:noFill/>
          <a:ln>
            <a:noFill/>
          </a:ln>
        </p:spPr>
      </p:pic>
      <p:pic>
        <p:nvPicPr>
          <p:cNvPr id="217" name="Shape 217"/>
          <p:cNvPicPr preferRelativeResize="0"/>
          <p:nvPr/>
        </p:nvPicPr>
        <p:blipFill>
          <a:blip r:embed="rId4">
            <a:alphaModFix/>
          </a:blip>
          <a:stretch>
            <a:fillRect/>
          </a:stretch>
        </p:blipFill>
        <p:spPr>
          <a:xfrm>
            <a:off x="3887825" y="2915875"/>
            <a:ext cx="5256175" cy="3942124"/>
          </a:xfrm>
          <a:prstGeom prst="rect">
            <a:avLst/>
          </a:prstGeom>
          <a:noFill/>
          <a:ln>
            <a:noFill/>
          </a:ln>
        </p:spPr>
      </p:pic>
      <p:sp>
        <p:nvSpPr>
          <p:cNvPr id="218" name="Shape 218"/>
          <p:cNvSpPr txBox="1">
            <a:spLocks noGrp="1"/>
          </p:cNvSpPr>
          <p:nvPr>
            <p:ph type="body" idx="1"/>
          </p:nvPr>
        </p:nvSpPr>
        <p:spPr>
          <a:xfrm>
            <a:off x="94225" y="1053325"/>
            <a:ext cx="6952200" cy="685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Arial"/>
              <a:buNone/>
            </a:pPr>
            <a:r>
              <a:rPr lang="en-US" sz="1200"/>
              <a:t>4.</a:t>
            </a:r>
            <a:r>
              <a:rPr lang="en-US" sz="1200" b="0" i="0" u="none" strike="noStrike" cap="none">
                <a:solidFill>
                  <a:schemeClr val="dk1"/>
                </a:solidFill>
                <a:latin typeface="Calibri"/>
                <a:ea typeface="Calibri"/>
                <a:cs typeface="Calibri"/>
                <a:sym typeface="Calibri"/>
              </a:rPr>
              <a:t>. </a:t>
            </a:r>
            <a:r>
              <a:rPr lang="en-US" sz="1200" b="1"/>
              <a:t>Chemistry of Energy</a:t>
            </a:r>
            <a:r>
              <a:rPr lang="en-US" sz="1200" b="1" i="0" u="none" strike="noStrike" cap="none">
                <a:solidFill>
                  <a:schemeClr val="dk1"/>
                </a:solidFill>
                <a:latin typeface="Calibri"/>
                <a:ea typeface="Calibri"/>
                <a:cs typeface="Calibri"/>
                <a:sym typeface="Calibri"/>
              </a:rPr>
              <a:t> – </a:t>
            </a:r>
            <a:r>
              <a:rPr lang="en-US" sz="1200" b="1"/>
              <a:t>How Does Energy Work in Our Bodies... </a:t>
            </a:r>
            <a:r>
              <a:rPr lang="en-US" sz="1200" b="1" i="0" u="none" strike="noStrike" cap="none">
                <a:solidFill>
                  <a:schemeClr val="dk1"/>
                </a:solidFill>
                <a:latin typeface="Calibri"/>
                <a:ea typeface="Calibri"/>
                <a:cs typeface="Calibri"/>
                <a:sym typeface="Calibri"/>
              </a:rPr>
              <a:t> </a:t>
            </a:r>
            <a:r>
              <a:rPr lang="en-US" sz="1200"/>
              <a:t>We need energy to live.  How does energy get transported in our body?  WATER!  Our bodies are made up of ~60% water!  But we need salts (electrolytes) to make the energy flow.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Chemistry of </a:t>
            </a:r>
            <a:r>
              <a:rPr lang="en-US" b="1"/>
              <a:t>Energy</a:t>
            </a: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a:t>Potential versus Kinetic Energy</a:t>
            </a:r>
            <a:endParaRPr b="0" i="0" u="none" strike="noStrike" cap="none">
              <a:solidFill>
                <a:schemeClr val="dk1"/>
              </a:solidFill>
              <a:latin typeface="Calibri"/>
              <a:ea typeface="Calibri"/>
              <a:cs typeface="Calibri"/>
              <a:sym typeface="Calibri"/>
            </a:endParaRPr>
          </a:p>
        </p:txBody>
      </p:sp>
      <p:sp>
        <p:nvSpPr>
          <p:cNvPr id="224" name="Shape 2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225" name="Shape 225"/>
          <p:cNvSpPr txBox="1"/>
          <p:nvPr/>
        </p:nvSpPr>
        <p:spPr>
          <a:xfrm>
            <a:off x="0" y="6088559"/>
            <a:ext cx="3513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rgbClr val="0000FF"/>
                </a:solidFill>
                <a:latin typeface="Calibri"/>
                <a:ea typeface="Calibri"/>
                <a:cs typeface="Calibri"/>
                <a:sym typeface="Calibri"/>
              </a:rPr>
              <a:t>Experiment #4</a:t>
            </a:r>
            <a:endParaRPr sz="4400">
              <a:solidFill>
                <a:srgbClr val="0000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
            <a:ext cx="8229600" cy="1039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b="1"/>
              <a:t>Family Science Night:</a:t>
            </a:r>
            <a:r>
              <a:rPr lang="en-US" sz="2000"/>
              <a:t> </a:t>
            </a:r>
            <a:r>
              <a:rPr lang="en-US" sz="2000" b="1"/>
              <a:t>Chemistry of Energy</a:t>
            </a:r>
            <a:br>
              <a:rPr lang="en-US" sz="2000" b="1"/>
            </a:br>
            <a:r>
              <a:rPr lang="en-US" sz="2000"/>
              <a:t>Energy takes many Forms - Steel spheres</a:t>
            </a:r>
            <a:endParaRPr sz="2000"/>
          </a:p>
        </p:txBody>
      </p:sp>
      <p:sp>
        <p:nvSpPr>
          <p:cNvPr id="232" name="Shape 232"/>
          <p:cNvSpPr txBox="1">
            <a:spLocks noGrp="1"/>
          </p:cNvSpPr>
          <p:nvPr>
            <p:ph type="body" idx="1"/>
          </p:nvPr>
        </p:nvSpPr>
        <p:spPr>
          <a:xfrm>
            <a:off x="4854475" y="1189975"/>
            <a:ext cx="4141800" cy="5459400"/>
          </a:xfrm>
          <a:prstGeom prst="rect">
            <a:avLst/>
          </a:prstGeom>
          <a:solidFill>
            <a:srgbClr val="666666"/>
          </a:solidFill>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en-US" sz="1500" b="1">
                <a:solidFill>
                  <a:schemeClr val="lt1"/>
                </a:solidFill>
              </a:rPr>
              <a:t>Instructions and Talking Points  </a:t>
            </a:r>
            <a:endParaRPr sz="1500"/>
          </a:p>
          <a:p>
            <a:pPr marL="0" lvl="0" indent="0" rtl="0">
              <a:spcBef>
                <a:spcPts val="0"/>
              </a:spcBef>
              <a:spcAft>
                <a:spcPts val="0"/>
              </a:spcAft>
              <a:buClr>
                <a:schemeClr val="dk1"/>
              </a:buClr>
              <a:buFont typeface="Arial"/>
              <a:buNone/>
            </a:pPr>
            <a:r>
              <a:rPr lang="en-US" sz="1500" b="1">
                <a:solidFill>
                  <a:schemeClr val="lt1"/>
                </a:solidFill>
              </a:rPr>
              <a:t>(Ask the kids what they think about….)</a:t>
            </a:r>
            <a:endParaRPr sz="1500"/>
          </a:p>
          <a:p>
            <a:pPr marL="0" lvl="0" indent="0" rtl="0">
              <a:spcBef>
                <a:spcPts val="0"/>
              </a:spcBef>
              <a:spcAft>
                <a:spcPts val="0"/>
              </a:spcAft>
              <a:buClr>
                <a:schemeClr val="dk1"/>
              </a:buClr>
              <a:buFont typeface="Arial"/>
              <a:buNone/>
            </a:pPr>
            <a:endParaRPr sz="1500" b="1">
              <a:solidFill>
                <a:schemeClr val="lt1"/>
              </a:solidFill>
            </a:endParaRPr>
          </a:p>
          <a:p>
            <a:pPr marL="0" lvl="0" indent="0" rtl="0">
              <a:spcBef>
                <a:spcPts val="0"/>
              </a:spcBef>
              <a:spcAft>
                <a:spcPts val="0"/>
              </a:spcAft>
              <a:buClr>
                <a:schemeClr val="dk1"/>
              </a:buClr>
              <a:buFont typeface="Arial"/>
              <a:buNone/>
            </a:pPr>
            <a:r>
              <a:rPr lang="en-US" sz="1500" b="1" u="sng">
                <a:solidFill>
                  <a:schemeClr val="lt1"/>
                </a:solidFill>
              </a:rPr>
              <a:t>Before you begin:</a:t>
            </a:r>
            <a:endParaRPr sz="1500"/>
          </a:p>
          <a:p>
            <a:pPr marL="0" lvl="0" indent="0">
              <a:spcBef>
                <a:spcPts val="640"/>
              </a:spcBef>
              <a:spcAft>
                <a:spcPts val="0"/>
              </a:spcAft>
              <a:buNone/>
            </a:pPr>
            <a:r>
              <a:rPr lang="en-US" sz="1500">
                <a:solidFill>
                  <a:srgbClr val="FFFFFF"/>
                </a:solidFill>
              </a:rPr>
              <a:t>Make observations about the steel spheres.  Ask them if they know what a hypothesis is [a hypothesis is an educated guess about something that might happen … if we ‘smash’ the steel balls together what do you think will happen?]</a:t>
            </a:r>
            <a:endParaRPr sz="1500">
              <a:solidFill>
                <a:srgbClr val="FFFFFF"/>
              </a:solidFill>
            </a:endParaRPr>
          </a:p>
          <a:p>
            <a:pPr marL="0" lvl="0" indent="0">
              <a:spcBef>
                <a:spcPts val="640"/>
              </a:spcBef>
              <a:spcAft>
                <a:spcPts val="0"/>
              </a:spcAft>
              <a:buNone/>
            </a:pPr>
            <a:endParaRPr sz="1500">
              <a:solidFill>
                <a:srgbClr val="FFFFFF"/>
              </a:solidFill>
            </a:endParaRPr>
          </a:p>
          <a:p>
            <a:pPr marL="0" lvl="0" indent="0">
              <a:spcBef>
                <a:spcPts val="640"/>
              </a:spcBef>
              <a:spcAft>
                <a:spcPts val="0"/>
              </a:spcAft>
              <a:buNone/>
            </a:pPr>
            <a:r>
              <a:rPr lang="en-US" sz="1500" u="sng">
                <a:solidFill>
                  <a:srgbClr val="FFFFFF"/>
                </a:solidFill>
              </a:rPr>
              <a:t>Experiment</a:t>
            </a:r>
            <a:r>
              <a:rPr lang="en-US" sz="1500">
                <a:solidFill>
                  <a:srgbClr val="FFFFFF"/>
                </a:solidFill>
              </a:rPr>
              <a:t>:</a:t>
            </a:r>
            <a:endParaRPr sz="1500">
              <a:solidFill>
                <a:srgbClr val="FFFFFF"/>
              </a:solidFill>
            </a:endParaRPr>
          </a:p>
          <a:p>
            <a:pPr marL="457200" lvl="0" indent="-323850" rtl="0">
              <a:spcBef>
                <a:spcPts val="640"/>
              </a:spcBef>
              <a:spcAft>
                <a:spcPts val="0"/>
              </a:spcAft>
              <a:buClr>
                <a:srgbClr val="FFFFFF"/>
              </a:buClr>
              <a:buSzPts val="1500"/>
              <a:buFont typeface="Calibri"/>
              <a:buChar char="-"/>
            </a:pPr>
            <a:r>
              <a:rPr lang="en-US" sz="1500">
                <a:solidFill>
                  <a:srgbClr val="FFFFFF"/>
                </a:solidFill>
              </a:rPr>
              <a:t>With one person holding a piece of paper, smash the spheres together (carefully without smashing the person’s fingers).  Make observations.</a:t>
            </a:r>
            <a:endParaRPr sz="1500">
              <a:solidFill>
                <a:srgbClr val="FFFFFF"/>
              </a:solidFill>
            </a:endParaRPr>
          </a:p>
          <a:p>
            <a:pPr marL="457200" lvl="0" indent="-323850" rtl="0">
              <a:spcBef>
                <a:spcPts val="0"/>
              </a:spcBef>
              <a:spcAft>
                <a:spcPts val="0"/>
              </a:spcAft>
              <a:buClr>
                <a:srgbClr val="FFFFFF"/>
              </a:buClr>
              <a:buSzPts val="1500"/>
              <a:buFont typeface="Calibri"/>
              <a:buChar char="-"/>
            </a:pPr>
            <a:r>
              <a:rPr lang="en-US" sz="1500">
                <a:solidFill>
                  <a:srgbClr val="FFFFFF"/>
                </a:solidFill>
              </a:rPr>
              <a:t>With one person holding a piece of aluminum foil, smash the spheres together (carefully without smashing the person’s fingers).  Make observations.</a:t>
            </a:r>
            <a:endParaRPr sz="1500">
              <a:solidFill>
                <a:srgbClr val="FFFFFF"/>
              </a:solidFill>
            </a:endParaRPr>
          </a:p>
          <a:p>
            <a:pPr marL="0" lvl="0" indent="0">
              <a:spcBef>
                <a:spcPts val="640"/>
              </a:spcBef>
              <a:spcAft>
                <a:spcPts val="0"/>
              </a:spcAft>
              <a:buNone/>
            </a:pPr>
            <a:endParaRPr sz="1500">
              <a:solidFill>
                <a:srgbClr val="FFFFFF"/>
              </a:solidFill>
            </a:endParaRPr>
          </a:p>
          <a:p>
            <a:pPr marL="0" lvl="0" indent="0">
              <a:spcBef>
                <a:spcPts val="640"/>
              </a:spcBef>
              <a:spcAft>
                <a:spcPts val="0"/>
              </a:spcAft>
              <a:buNone/>
            </a:pPr>
            <a:endParaRPr sz="1500">
              <a:solidFill>
                <a:srgbClr val="FFFFFF"/>
              </a:solidFill>
            </a:endParaRPr>
          </a:p>
        </p:txBody>
      </p:sp>
      <p:pic>
        <p:nvPicPr>
          <p:cNvPr id="233" name="Shape 233"/>
          <p:cNvPicPr preferRelativeResize="0"/>
          <p:nvPr/>
        </p:nvPicPr>
        <p:blipFill>
          <a:blip r:embed="rId3">
            <a:alphaModFix/>
          </a:blip>
          <a:stretch>
            <a:fillRect/>
          </a:stretch>
        </p:blipFill>
        <p:spPr>
          <a:xfrm>
            <a:off x="125238" y="1039588"/>
            <a:ext cx="2143125" cy="2143125"/>
          </a:xfrm>
          <a:prstGeom prst="rect">
            <a:avLst/>
          </a:prstGeom>
          <a:noFill/>
          <a:ln>
            <a:noFill/>
          </a:ln>
        </p:spPr>
      </p:pic>
      <p:pic>
        <p:nvPicPr>
          <p:cNvPr id="234" name="Shape 234"/>
          <p:cNvPicPr preferRelativeResize="0"/>
          <p:nvPr/>
        </p:nvPicPr>
        <p:blipFill>
          <a:blip r:embed="rId4">
            <a:alphaModFix/>
          </a:blip>
          <a:stretch>
            <a:fillRect/>
          </a:stretch>
        </p:blipFill>
        <p:spPr>
          <a:xfrm>
            <a:off x="1178623" y="2817047"/>
            <a:ext cx="1757262" cy="1593575"/>
          </a:xfrm>
          <a:prstGeom prst="rect">
            <a:avLst/>
          </a:prstGeom>
          <a:noFill/>
          <a:ln>
            <a:noFill/>
          </a:ln>
        </p:spPr>
      </p:pic>
      <p:pic>
        <p:nvPicPr>
          <p:cNvPr id="235" name="Shape 235"/>
          <p:cNvPicPr preferRelativeResize="0"/>
          <p:nvPr/>
        </p:nvPicPr>
        <p:blipFill>
          <a:blip r:embed="rId5">
            <a:alphaModFix/>
          </a:blip>
          <a:stretch>
            <a:fillRect/>
          </a:stretch>
        </p:blipFill>
        <p:spPr>
          <a:xfrm>
            <a:off x="2935885" y="2817047"/>
            <a:ext cx="1757262" cy="1593575"/>
          </a:xfrm>
          <a:prstGeom prst="rect">
            <a:avLst/>
          </a:prstGeom>
          <a:noFill/>
          <a:ln>
            <a:noFill/>
          </a:ln>
        </p:spPr>
      </p:pic>
      <p:sp>
        <p:nvSpPr>
          <p:cNvPr id="236" name="Shape 236"/>
          <p:cNvSpPr txBox="1"/>
          <p:nvPr/>
        </p:nvSpPr>
        <p:spPr>
          <a:xfrm>
            <a:off x="0" y="4410625"/>
            <a:ext cx="4979700" cy="234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solidFill>
                  <a:srgbClr val="666666"/>
                </a:solidFill>
                <a:highlight>
                  <a:srgbClr val="FFFFFF"/>
                </a:highlight>
                <a:latin typeface="Verdana"/>
                <a:ea typeface="Verdana"/>
                <a:cs typeface="Verdana"/>
                <a:sym typeface="Verdana"/>
              </a:rPr>
              <a:t>When two 1-pound, 2-inch diameter, chrome steel spheres are smashed together, enough heat is generated at the point of contact to burn a hole in a piece of ordinary paper!  This amazing demonstration graphically illustrates the conversion of mechanical energy into heat energy.  Although there are no flames, a charred hole appears along with the odor of burnt paper.  Likewise, when the spheres are smashed together with aluminum in the middle, a small but visible shock wave can be observed from the energy dissipation.</a:t>
            </a:r>
            <a:endParaRPr/>
          </a:p>
        </p:txBody>
      </p:sp>
      <p:sp>
        <p:nvSpPr>
          <p:cNvPr id="237" name="Shape 237"/>
          <p:cNvSpPr txBox="1">
            <a:spLocks noGrp="1"/>
          </p:cNvSpPr>
          <p:nvPr>
            <p:ph type="body" idx="1"/>
          </p:nvPr>
        </p:nvSpPr>
        <p:spPr>
          <a:xfrm>
            <a:off x="228600" y="838201"/>
            <a:ext cx="8458200" cy="685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Arial"/>
              <a:buNone/>
            </a:pPr>
            <a:r>
              <a:rPr lang="en-US" sz="1200" dirty="0"/>
              <a:t>4.</a:t>
            </a:r>
            <a:r>
              <a:rPr lang="en-US" sz="1200" b="0" i="0" u="none" strike="noStrike" cap="none" dirty="0">
                <a:solidFill>
                  <a:schemeClr val="dk1"/>
                </a:solidFill>
                <a:latin typeface="Calibri"/>
                <a:ea typeface="Calibri"/>
                <a:cs typeface="Calibri"/>
                <a:sym typeface="Calibri"/>
              </a:rPr>
              <a:t>. </a:t>
            </a:r>
            <a:r>
              <a:rPr lang="en-US" sz="1200" b="1" dirty="0"/>
              <a:t>Chemistry of Energy</a:t>
            </a:r>
            <a:r>
              <a:rPr lang="en-US" sz="1200" b="1" i="0" u="none" strike="noStrike" cap="none" dirty="0">
                <a:solidFill>
                  <a:schemeClr val="dk1"/>
                </a:solidFill>
                <a:latin typeface="Calibri"/>
                <a:ea typeface="Calibri"/>
                <a:cs typeface="Calibri"/>
                <a:sym typeface="Calibri"/>
              </a:rPr>
              <a:t> – </a:t>
            </a:r>
            <a:r>
              <a:rPr lang="en-US" sz="1200" b="1" dirty="0"/>
              <a:t>Energy takes many Forms... </a:t>
            </a:r>
            <a:r>
              <a:rPr lang="en-US" sz="1200" b="1" i="0" u="none" strike="noStrike" cap="none" dirty="0">
                <a:solidFill>
                  <a:schemeClr val="dk1"/>
                </a:solidFill>
                <a:latin typeface="Calibri"/>
                <a:ea typeface="Calibri"/>
                <a:cs typeface="Calibri"/>
                <a:sym typeface="Calibri"/>
              </a:rPr>
              <a:t> </a:t>
            </a:r>
            <a:r>
              <a:rPr lang="en-US" sz="1200" dirty="0"/>
              <a:t>Steel spheres demonstrate potential (at rest) energy versus kinetic (in motion) energy and how energy disperses itself in many interesting ways!</a:t>
            </a:r>
            <a:endParaRP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ctrTitle"/>
          </p:nvPr>
        </p:nvSpPr>
        <p:spPr>
          <a:xfrm>
            <a:off x="309375" y="2130425"/>
            <a:ext cx="84582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b="1"/>
              <a:t>Health &amp; Wellness </a:t>
            </a:r>
            <a:endParaRPr b="1"/>
          </a:p>
          <a:p>
            <a:pPr marL="0" marR="0" lvl="0" indent="0" algn="ctr" rtl="0">
              <a:spcBef>
                <a:spcPts val="0"/>
              </a:spcBef>
              <a:spcAft>
                <a:spcPts val="0"/>
              </a:spcAft>
              <a:buClr>
                <a:schemeClr val="dk1"/>
              </a:buClr>
              <a:buSzPts val="4400"/>
              <a:buFont typeface="Calibri"/>
              <a:buNone/>
            </a:pPr>
            <a:r>
              <a:rPr lang="en-US"/>
              <a:t>How much sugar is REALLY in that?</a:t>
            </a:r>
            <a:endParaRPr b="0" i="0" u="none" strike="noStrike" cap="none">
              <a:solidFill>
                <a:schemeClr val="dk1"/>
              </a:solidFill>
              <a:latin typeface="Calibri"/>
              <a:ea typeface="Calibri"/>
              <a:cs typeface="Calibri"/>
              <a:sym typeface="Calibri"/>
            </a:endParaRPr>
          </a:p>
        </p:txBody>
      </p:sp>
      <p:sp>
        <p:nvSpPr>
          <p:cNvPr id="243" name="Shape 2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244" name="Shape 244"/>
          <p:cNvSpPr txBox="1"/>
          <p:nvPr/>
        </p:nvSpPr>
        <p:spPr>
          <a:xfrm>
            <a:off x="0" y="6088559"/>
            <a:ext cx="3513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rgbClr val="0000FF"/>
                </a:solidFill>
                <a:latin typeface="Calibri"/>
                <a:ea typeface="Calibri"/>
                <a:cs typeface="Calibri"/>
                <a:sym typeface="Calibri"/>
              </a:rPr>
              <a:t>Experiment #5</a:t>
            </a:r>
            <a:endParaRPr sz="4400">
              <a:solidFill>
                <a:srgbClr val="0000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98438"/>
            <a:ext cx="8229600" cy="5635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Family Science Night: </a:t>
            </a:r>
            <a:br>
              <a:rPr lang="en-US" sz="2400" b="1"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Health &amp; Wellness– How much sugar is REALLY in that</a:t>
            </a:r>
            <a:endParaRPr sz="2400" b="0" i="0" u="none" strike="noStrike" cap="none">
              <a:solidFill>
                <a:schemeClr val="dk1"/>
              </a:solidFill>
              <a:latin typeface="Calibri"/>
              <a:ea typeface="Calibri"/>
              <a:cs typeface="Calibri"/>
              <a:sym typeface="Calibri"/>
            </a:endParaRPr>
          </a:p>
        </p:txBody>
      </p:sp>
      <p:sp>
        <p:nvSpPr>
          <p:cNvPr id="250" name="Shape 250"/>
          <p:cNvSpPr txBox="1">
            <a:spLocks noGrp="1"/>
          </p:cNvSpPr>
          <p:nvPr>
            <p:ph type="body" idx="1"/>
          </p:nvPr>
        </p:nvSpPr>
        <p:spPr>
          <a:xfrm>
            <a:off x="228600" y="838201"/>
            <a:ext cx="8458200" cy="685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5. </a:t>
            </a:r>
            <a:r>
              <a:rPr lang="en-US" sz="1200" b="1" i="0" u="none" strike="noStrike" cap="none">
                <a:solidFill>
                  <a:schemeClr val="dk1"/>
                </a:solidFill>
                <a:latin typeface="Calibri"/>
                <a:ea typeface="Calibri"/>
                <a:cs typeface="Calibri"/>
                <a:sym typeface="Calibri"/>
              </a:rPr>
              <a:t>Health &amp; Wellness Interactive Demo – How much sugar is REALLY in that? – </a:t>
            </a:r>
            <a:r>
              <a:rPr lang="en-US" sz="1200" b="0" i="0" u="none" strike="noStrike" cap="none">
                <a:solidFill>
                  <a:schemeClr val="dk1"/>
                </a:solidFill>
                <a:latin typeface="Calibri"/>
                <a:ea typeface="Calibri"/>
                <a:cs typeface="Calibri"/>
                <a:sym typeface="Calibri"/>
              </a:rPr>
              <a:t>Students discuss the nutrition facts label (what is one it) and get a visual example of how much sugar a certain # of grams really is (example is that Coke has 39 grams of sugar per can)</a:t>
            </a:r>
            <a:endParaRPr/>
          </a:p>
        </p:txBody>
      </p:sp>
      <p:sp>
        <p:nvSpPr>
          <p:cNvPr id="251" name="Shape 251"/>
          <p:cNvSpPr/>
          <p:nvPr/>
        </p:nvSpPr>
        <p:spPr>
          <a:xfrm>
            <a:off x="76200" y="1524000"/>
            <a:ext cx="32766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5. Health &amp; Wellness Interactive Demo – How much sugar is REALLY in that?</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a. Sugar cubes</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b. Couple of common edible items (can of soda, bottle of soda, candy bar, granola bar)</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c. Small scale</a:t>
            </a:r>
            <a:endParaRPr sz="1200">
              <a:solidFill>
                <a:schemeClr val="dk1"/>
              </a:solidFill>
              <a:latin typeface="Calibri"/>
              <a:ea typeface="Calibri"/>
              <a:cs typeface="Calibri"/>
              <a:sym typeface="Calibri"/>
            </a:endParaRPr>
          </a:p>
        </p:txBody>
      </p:sp>
      <p:sp>
        <p:nvSpPr>
          <p:cNvPr id="252" name="Shape 252"/>
          <p:cNvSpPr/>
          <p:nvPr/>
        </p:nvSpPr>
        <p:spPr>
          <a:xfrm>
            <a:off x="3352800" y="1303377"/>
            <a:ext cx="5638800" cy="5262979"/>
          </a:xfrm>
          <a:prstGeom prst="rect">
            <a:avLst/>
          </a:prstGeom>
          <a:solidFill>
            <a:srgbClr val="5959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Instructions and Talking Points  </a:t>
            </a:r>
            <a:endParaRPr/>
          </a:p>
          <a:p>
            <a:pPr marL="0" marR="0" lvl="0" indent="0" algn="l" rtl="0">
              <a:spcBef>
                <a:spcPts val="0"/>
              </a:spcBef>
              <a:spcAft>
                <a:spcPts val="0"/>
              </a:spcAft>
              <a:buNone/>
            </a:pPr>
            <a:r>
              <a:rPr lang="en-US" sz="1400" b="1">
                <a:solidFill>
                  <a:schemeClr val="lt1"/>
                </a:solidFill>
                <a:latin typeface="Calibri"/>
                <a:ea typeface="Calibri"/>
                <a:cs typeface="Calibri"/>
                <a:sym typeface="Calibri"/>
              </a:rPr>
              <a:t>(Ask the kids what they think about….)</a:t>
            </a:r>
            <a:endParaRPr/>
          </a:p>
          <a:p>
            <a:pPr marL="0" marR="0" lvl="0" indent="0" algn="l" rtl="0">
              <a:spcBef>
                <a:spcPts val="0"/>
              </a:spcBef>
              <a:spcAft>
                <a:spcPts val="0"/>
              </a:spcAft>
              <a:buNone/>
            </a:pPr>
            <a:endParaRPr sz="14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400" b="1" u="sng">
                <a:solidFill>
                  <a:schemeClr val="lt1"/>
                </a:solidFill>
                <a:latin typeface="Calibri"/>
                <a:ea typeface="Calibri"/>
                <a:cs typeface="Calibri"/>
                <a:sym typeface="Calibri"/>
              </a:rPr>
              <a:t>Before you begin:</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How many sugar cubes do you think are in a bottle of soda, etc?</a:t>
            </a:r>
            <a:endParaRPr/>
          </a:p>
          <a:p>
            <a:pPr marL="0" marR="0" lvl="0" indent="0" algn="l" rtl="0">
              <a:spcBef>
                <a:spcPts val="0"/>
              </a:spcBef>
              <a:spcAft>
                <a:spcPts val="0"/>
              </a:spcAft>
              <a:buNone/>
            </a:pPr>
            <a:r>
              <a:rPr lang="en-US" sz="1400" b="1">
                <a:solidFill>
                  <a:schemeClr val="lt1"/>
                </a:solidFill>
                <a:latin typeface="Calibri"/>
                <a:ea typeface="Calibri"/>
                <a:cs typeface="Calibri"/>
                <a:sym typeface="Calibri"/>
              </a:rPr>
              <a:t>From the label:</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Number of servings in bottle:</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Grams of sugar in one serving of soda: ____________g</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(what is a gram?  -introduce metric system )</a:t>
            </a:r>
            <a:endParaRPr/>
          </a:p>
          <a:p>
            <a:pPr marL="0" marR="0" lvl="0" indent="0" algn="l" rtl="0">
              <a:spcBef>
                <a:spcPts val="0"/>
              </a:spcBef>
              <a:spcAft>
                <a:spcPts val="0"/>
              </a:spcAft>
              <a:buNone/>
            </a:pPr>
            <a:endParaRPr sz="14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400" b="1" u="sng">
                <a:solidFill>
                  <a:schemeClr val="lt1"/>
                </a:solidFill>
                <a:latin typeface="Calibri"/>
                <a:ea typeface="Calibri"/>
                <a:cs typeface="Calibri"/>
                <a:sym typeface="Calibri"/>
              </a:rPr>
              <a:t>Calculate &amp; Count:</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Number of grams of sugar in the bottle: ____________g</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(Hint: number of servings in bottle x grams of sugar in a serving = grams of sugar in the bottle)</a:t>
            </a:r>
            <a:endParaRPr/>
          </a:p>
          <a:p>
            <a:pPr marL="0" marR="0" lvl="0" indent="0" algn="l" rtl="0">
              <a:spcBef>
                <a:spcPts val="0"/>
              </a:spcBef>
              <a:spcAft>
                <a:spcPts val="0"/>
              </a:spcAft>
              <a:buNone/>
            </a:pPr>
            <a:r>
              <a:rPr lang="en-US" sz="1400" b="1">
                <a:solidFill>
                  <a:schemeClr val="lt1"/>
                </a:solidFill>
                <a:latin typeface="Calibri"/>
                <a:ea typeface="Calibri"/>
                <a:cs typeface="Calibri"/>
                <a:sym typeface="Calibri"/>
              </a:rPr>
              <a:t>Count the n</a:t>
            </a:r>
            <a:r>
              <a:rPr lang="en-US" sz="1400">
                <a:solidFill>
                  <a:schemeClr val="lt1"/>
                </a:solidFill>
                <a:latin typeface="Calibri"/>
                <a:ea typeface="Calibri"/>
                <a:cs typeface="Calibri"/>
                <a:sym typeface="Calibri"/>
              </a:rPr>
              <a:t>umber of sugar cubes in the weighing pan:__________</a:t>
            </a:r>
            <a:endParaRPr/>
          </a:p>
          <a:p>
            <a:pPr marL="0" marR="0" lvl="0" indent="0" algn="l" rtl="0">
              <a:spcBef>
                <a:spcPts val="0"/>
              </a:spcBef>
              <a:spcAft>
                <a:spcPts val="0"/>
              </a:spcAft>
              <a:buNone/>
            </a:pPr>
            <a:endParaRPr sz="1400">
              <a:solidFill>
                <a:schemeClr val="lt1"/>
              </a:solidFill>
              <a:latin typeface="Calibri"/>
              <a:ea typeface="Calibri"/>
              <a:cs typeface="Calibri"/>
              <a:sym typeface="Calibri"/>
            </a:endParaRPr>
          </a:p>
          <a:p>
            <a:pPr marL="0" marR="0" lvl="0" indent="0" algn="l" rtl="0">
              <a:spcBef>
                <a:spcPts val="0"/>
              </a:spcBef>
              <a:spcAft>
                <a:spcPts val="0"/>
              </a:spcAft>
              <a:buNone/>
            </a:pPr>
            <a:r>
              <a:rPr lang="en-US" sz="1400" b="1" u="sng">
                <a:solidFill>
                  <a:schemeClr val="lt1"/>
                </a:solidFill>
                <a:latin typeface="Calibri"/>
                <a:ea typeface="Calibri"/>
                <a:cs typeface="Calibri"/>
                <a:sym typeface="Calibri"/>
              </a:rPr>
              <a:t>Report/Discuss:</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Which was greater, the number of sugar cubes that you thought would be in the bottle of soda, or the number of sugar cubes that you weighed on the balance?</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Can you find the many  names of the sugars in the ingredients list?</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Did you realize you were eating this much sugar?</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Can knowing this help you make better choices in “spending” your sugar or calorie allowances?</a:t>
            </a:r>
            <a:endParaRPr sz="1400">
              <a:solidFill>
                <a:schemeClr val="lt1"/>
              </a:solidFill>
              <a:latin typeface="Calibri"/>
              <a:ea typeface="Calibri"/>
              <a:cs typeface="Calibri"/>
              <a:sym typeface="Calibri"/>
            </a:endParaRPr>
          </a:p>
        </p:txBody>
      </p:sp>
      <p:sp>
        <p:nvSpPr>
          <p:cNvPr id="253" name="Shape 253"/>
          <p:cNvSpPr/>
          <p:nvPr/>
        </p:nvSpPr>
        <p:spPr>
          <a:xfrm>
            <a:off x="76200" y="2819400"/>
            <a:ext cx="3352800"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Naturally occurring sugars, like those in fruits, are better for you than the processed sugars and syrups found in candy and soda.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There are many different sugars  in the ingredients list. The names of most sugars end in –ose.</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Commonly added sugars are sucrose, fructose and glucose.  The name of the sugar found in milk is lactose. </a:t>
            </a:r>
            <a:endParaRPr sz="1200">
              <a:solidFill>
                <a:schemeClr val="dk1"/>
              </a:solidFill>
              <a:latin typeface="Calibri"/>
              <a:ea typeface="Calibri"/>
              <a:cs typeface="Calibri"/>
              <a:sym typeface="Calibri"/>
            </a:endParaRPr>
          </a:p>
        </p:txBody>
      </p:sp>
      <p:pic>
        <p:nvPicPr>
          <p:cNvPr id="254" name="Shape 254" descr="http://cache.gawkerassets.com/assets/images/8/2011/09/glucose-fructose-sucrose.jpg"/>
          <p:cNvPicPr preferRelativeResize="0"/>
          <p:nvPr/>
        </p:nvPicPr>
        <p:blipFill rotWithShape="1">
          <a:blip r:embed="rId3">
            <a:alphaModFix/>
          </a:blip>
          <a:srcRect/>
          <a:stretch/>
        </p:blipFill>
        <p:spPr>
          <a:xfrm>
            <a:off x="304800" y="4572000"/>
            <a:ext cx="2362200" cy="21599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ctrTitle"/>
          </p:nvPr>
        </p:nvSpPr>
        <p:spPr>
          <a:xfrm>
            <a:off x="309375" y="2130425"/>
            <a:ext cx="84582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b="1"/>
              <a:t>Health &amp; Wellness</a:t>
            </a:r>
            <a:endParaRPr b="1"/>
          </a:p>
          <a:p>
            <a:pPr marL="0" marR="0" lvl="0" indent="0" algn="ctr" rtl="0">
              <a:spcBef>
                <a:spcPts val="0"/>
              </a:spcBef>
              <a:spcAft>
                <a:spcPts val="0"/>
              </a:spcAft>
              <a:buClr>
                <a:schemeClr val="dk1"/>
              </a:buClr>
              <a:buSzPts val="4400"/>
              <a:buFont typeface="Calibri"/>
              <a:buNone/>
            </a:pPr>
            <a:r>
              <a:rPr lang="en-US"/>
              <a:t>Diabetes and You?</a:t>
            </a:r>
            <a:endParaRPr b="0" i="0" u="none" strike="noStrike" cap="none">
              <a:solidFill>
                <a:schemeClr val="dk1"/>
              </a:solidFill>
              <a:latin typeface="Calibri"/>
              <a:ea typeface="Calibri"/>
              <a:cs typeface="Calibri"/>
              <a:sym typeface="Calibri"/>
            </a:endParaRPr>
          </a:p>
        </p:txBody>
      </p:sp>
      <p:sp>
        <p:nvSpPr>
          <p:cNvPr id="260" name="Shape 26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261" name="Shape 261"/>
          <p:cNvSpPr txBox="1"/>
          <p:nvPr/>
        </p:nvSpPr>
        <p:spPr>
          <a:xfrm>
            <a:off x="0" y="6088559"/>
            <a:ext cx="3513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rgbClr val="0000FF"/>
                </a:solidFill>
                <a:latin typeface="Calibri"/>
                <a:ea typeface="Calibri"/>
                <a:cs typeface="Calibri"/>
                <a:sym typeface="Calibri"/>
              </a:rPr>
              <a:t>Experiment #6</a:t>
            </a:r>
            <a:endParaRPr sz="4400">
              <a:solidFill>
                <a:srgbClr val="0000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28600"/>
            <a:ext cx="8229600" cy="5635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Family Science Night: “Urine the Know”- Diabetes and You</a:t>
            </a:r>
            <a:endParaRPr sz="2000" b="0" i="0" u="none" strike="noStrike" cap="none">
              <a:solidFill>
                <a:schemeClr val="dk1"/>
              </a:solidFill>
              <a:latin typeface="Calibri"/>
              <a:ea typeface="Calibri"/>
              <a:cs typeface="Calibri"/>
              <a:sym typeface="Calibri"/>
            </a:endParaRPr>
          </a:p>
        </p:txBody>
      </p:sp>
      <p:sp>
        <p:nvSpPr>
          <p:cNvPr id="267" name="Shape 267"/>
          <p:cNvSpPr txBox="1">
            <a:spLocks noGrp="1"/>
          </p:cNvSpPr>
          <p:nvPr>
            <p:ph type="body" idx="1"/>
          </p:nvPr>
        </p:nvSpPr>
        <p:spPr>
          <a:xfrm>
            <a:off x="228600" y="685801"/>
            <a:ext cx="8458200" cy="10667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6. </a:t>
            </a:r>
            <a:r>
              <a:rPr lang="en-US" sz="1200" b="1" i="0" u="none" strike="noStrike" cap="none">
                <a:solidFill>
                  <a:schemeClr val="dk1"/>
                </a:solidFill>
                <a:latin typeface="Calibri"/>
                <a:ea typeface="Calibri"/>
                <a:cs typeface="Calibri"/>
                <a:sym typeface="Calibri"/>
              </a:rPr>
              <a:t>Health &amp; Wellness – Diabetes and You? </a:t>
            </a:r>
            <a:r>
              <a:rPr lang="en-US" sz="1200" b="0" i="0" u="none" strike="noStrike" cap="none">
                <a:solidFill>
                  <a:schemeClr val="dk1"/>
                </a:solidFill>
                <a:latin typeface="Calibri"/>
                <a:ea typeface="Calibri"/>
                <a:cs typeface="Calibri"/>
                <a:sym typeface="Calibri"/>
              </a:rPr>
              <a:t>- When you eat food, the food that you eat is stored and broken down into simpler sugars and used for energy. Sometimes, when we continuously eat too many sugary foods, our body isn’t able to continue to produce enough insulin to break down the food into sugars. These people develop diabetes. Diabetes among young students (even those in elementary/middle school!) is becoming a huge problem so being aware of what you are eating and how much you are eating is important. Students learn one way doctors test patients for diabetes.</a:t>
            </a:r>
            <a:endParaRPr/>
          </a:p>
          <a:p>
            <a:pPr marL="342900" marR="0" lvl="0" indent="-342900" algn="l" rtl="0">
              <a:spcBef>
                <a:spcPts val="24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342900" marR="0" lvl="0" indent="-342900" algn="l" rtl="0">
              <a:spcBef>
                <a:spcPts val="24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68" name="Shape 268"/>
          <p:cNvSpPr/>
          <p:nvPr/>
        </p:nvSpPr>
        <p:spPr>
          <a:xfrm>
            <a:off x="4648200" y="1905000"/>
            <a:ext cx="4343400" cy="4031700"/>
          </a:xfrm>
          <a:prstGeom prst="rect">
            <a:avLst/>
          </a:prstGeom>
          <a:solidFill>
            <a:srgbClr val="5959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Talking Points (Ask the kids what they think about…)</a:t>
            </a:r>
            <a:endParaRPr/>
          </a:p>
          <a:p>
            <a:pPr marL="0" marR="0" lvl="0" indent="0" algn="l" rtl="0">
              <a:spcBef>
                <a:spcPts val="0"/>
              </a:spcBef>
              <a:spcAft>
                <a:spcPts val="0"/>
              </a:spcAft>
              <a:buNone/>
            </a:pPr>
            <a:endParaRPr sz="1400" b="1">
              <a:solidFill>
                <a:schemeClr val="lt1"/>
              </a:solidFill>
              <a:latin typeface="Calibri"/>
              <a:ea typeface="Calibri"/>
              <a:cs typeface="Calibri"/>
              <a:sym typeface="Calibri"/>
            </a:endParaRPr>
          </a:p>
          <a:p>
            <a:pPr marL="0" marR="0" lvl="0" indent="0" algn="l" rtl="0">
              <a:spcBef>
                <a:spcPts val="0"/>
              </a:spcBef>
              <a:spcAft>
                <a:spcPts val="0"/>
              </a:spcAft>
              <a:buNone/>
            </a:pPr>
            <a:r>
              <a:rPr lang="en-US">
                <a:solidFill>
                  <a:schemeClr val="lt1"/>
                </a:solidFill>
                <a:latin typeface="Calibri"/>
                <a:ea typeface="Calibri"/>
                <a:cs typeface="Calibri"/>
                <a:sym typeface="Calibri"/>
              </a:rPr>
              <a:t>When you go to the doctor when you’re sick, why do you think they ask you to pee in a cup?</a:t>
            </a:r>
            <a:r>
              <a:rPr lang="en-US" sz="1400">
                <a:solidFill>
                  <a:schemeClr val="lt1"/>
                </a:solidFill>
                <a:latin typeface="Calibri"/>
                <a:ea typeface="Calibri"/>
                <a:cs typeface="Calibri"/>
                <a:sym typeface="Calibri"/>
              </a:rPr>
              <a:t>What do you think Urine can tell you about a person’s health? (color → hydration;  too much glucose→ diabetes; contains protein→ kidney trouble?)</a:t>
            </a:r>
            <a:endParaRPr/>
          </a:p>
          <a:p>
            <a:pPr marL="0" marR="0" lvl="0" indent="0" algn="l" rtl="0">
              <a:spcBef>
                <a:spcPts val="0"/>
              </a:spcBef>
              <a:spcAft>
                <a:spcPts val="0"/>
              </a:spcAft>
              <a:buNone/>
            </a:pPr>
            <a:endParaRPr sz="1400">
              <a:solidFill>
                <a:schemeClr val="lt1"/>
              </a:solidFill>
              <a:latin typeface="Calibri"/>
              <a:ea typeface="Calibri"/>
              <a:cs typeface="Calibri"/>
              <a:sym typeface="Calibri"/>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Urine testing, or urinalysis, is a quick way to see if certain chemicals are present in urine. (maybe ask someone to read directions on bottle out loud if appropriate)</a:t>
            </a:r>
            <a:endParaRPr/>
          </a:p>
          <a:p>
            <a:pPr marL="0" marR="0" lvl="0" indent="0" algn="l" rtl="0">
              <a:spcBef>
                <a:spcPts val="0"/>
              </a:spcBef>
              <a:spcAft>
                <a:spcPts val="0"/>
              </a:spcAft>
              <a:buNone/>
            </a:pPr>
            <a:endParaRPr sz="1400">
              <a:solidFill>
                <a:schemeClr val="lt1"/>
              </a:solidFill>
              <a:latin typeface="Calibri"/>
              <a:ea typeface="Calibri"/>
              <a:cs typeface="Calibri"/>
              <a:sym typeface="Calibri"/>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What visual observations can you make about samples?</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After doing the test, what did you learn about these samples?  What does it mean?</a:t>
            </a:r>
            <a:endParaRPr/>
          </a:p>
          <a:p>
            <a:pPr marL="0" marR="0" lvl="0" indent="0" algn="l" rtl="0">
              <a:spcBef>
                <a:spcPts val="0"/>
              </a:spcBef>
              <a:spcAft>
                <a:spcPts val="0"/>
              </a:spcAft>
              <a:buNone/>
            </a:pPr>
            <a:endParaRPr sz="1400">
              <a:solidFill>
                <a:schemeClr val="lt1"/>
              </a:solidFill>
              <a:latin typeface="Calibri"/>
              <a:ea typeface="Calibri"/>
              <a:cs typeface="Calibri"/>
              <a:sym typeface="Calibri"/>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What could / should the person consider if this was really their urine test results?</a:t>
            </a:r>
            <a:endParaRPr sz="1400">
              <a:solidFill>
                <a:schemeClr val="lt1"/>
              </a:solidFill>
              <a:latin typeface="Calibri"/>
              <a:ea typeface="Calibri"/>
              <a:cs typeface="Calibri"/>
              <a:sym typeface="Calibri"/>
            </a:endParaRPr>
          </a:p>
        </p:txBody>
      </p:sp>
      <p:sp>
        <p:nvSpPr>
          <p:cNvPr id="269" name="Shape 269"/>
          <p:cNvSpPr/>
          <p:nvPr/>
        </p:nvSpPr>
        <p:spPr>
          <a:xfrm>
            <a:off x="304800" y="1905000"/>
            <a:ext cx="19812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6. Diabetes and You?</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a. Dip strips</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b. Fake urine samples</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c. Paper towels</a:t>
            </a:r>
            <a:endParaRPr sz="1200">
              <a:solidFill>
                <a:schemeClr val="dk1"/>
              </a:solidFill>
              <a:latin typeface="Calibri"/>
              <a:ea typeface="Calibri"/>
              <a:cs typeface="Calibri"/>
              <a:sym typeface="Calibri"/>
            </a:endParaRPr>
          </a:p>
        </p:txBody>
      </p:sp>
      <p:sp>
        <p:nvSpPr>
          <p:cNvPr id="270" name="Shape 270"/>
          <p:cNvSpPr/>
          <p:nvPr/>
        </p:nvSpPr>
        <p:spPr>
          <a:xfrm>
            <a:off x="114300" y="5842325"/>
            <a:ext cx="89154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Where’s the Chemistry?</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The urinalysis test strips that you used in this activity use a mixture of several different chemicals that react with each other to change the color of the felt pad when glucose or protein is present. Because the test looks at how much the color changes, it is called a  colorimetric” test. Colorimetric is a compound word, with the first part being “color”, and the root of second part being “meter”.  Together, the word means color meter.</a:t>
            </a:r>
            <a:endParaRPr sz="1200">
              <a:solidFill>
                <a:schemeClr val="dk1"/>
              </a:solidFill>
              <a:latin typeface="Calibri"/>
              <a:ea typeface="Calibri"/>
              <a:cs typeface="Calibri"/>
              <a:sym typeface="Calibri"/>
            </a:endParaRPr>
          </a:p>
        </p:txBody>
      </p:sp>
      <p:sp>
        <p:nvSpPr>
          <p:cNvPr id="271" name="Shape 271"/>
          <p:cNvSpPr/>
          <p:nvPr/>
        </p:nvSpPr>
        <p:spPr>
          <a:xfrm>
            <a:off x="228600" y="3657600"/>
            <a:ext cx="426720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sng">
                <a:solidFill>
                  <a:schemeClr val="dk1"/>
                </a:solidFill>
                <a:latin typeface="Calibri"/>
                <a:ea typeface="Calibri"/>
                <a:cs typeface="Calibri"/>
                <a:sym typeface="Calibri"/>
              </a:rPr>
              <a:t>Experiment</a:t>
            </a:r>
            <a:r>
              <a:rPr lang="en-US" sz="12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Hold the strip by the end opposite the felt pads and dip the strip into the cup –wetting the pad.  Place strip onto its longest side on paper towel to dry any excess water remaining on the strip.</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Watch the colors of the felt pads to see if they change. Compare the color on the pad for the test with the chart on the side of the bottle.  Check the chart on the side of the bottle to see which pad shows which results.</a:t>
            </a:r>
            <a:endParaRPr sz="1200">
              <a:solidFill>
                <a:schemeClr val="dk1"/>
              </a:solidFill>
              <a:latin typeface="Calibri"/>
              <a:ea typeface="Calibri"/>
              <a:cs typeface="Calibri"/>
              <a:sym typeface="Calibri"/>
            </a:endParaRPr>
          </a:p>
        </p:txBody>
      </p:sp>
      <p:pic>
        <p:nvPicPr>
          <p:cNvPr id="272" name="Shape 272" descr="http://cache.gawkerassets.com/assets/images/8/2011/09/glucose-fructose-sucrose.jpg"/>
          <p:cNvPicPr preferRelativeResize="0"/>
          <p:nvPr/>
        </p:nvPicPr>
        <p:blipFill rotWithShape="1">
          <a:blip r:embed="rId3">
            <a:alphaModFix/>
          </a:blip>
          <a:srcRect/>
          <a:stretch/>
        </p:blipFill>
        <p:spPr>
          <a:xfrm>
            <a:off x="2209801" y="1706693"/>
            <a:ext cx="2133600" cy="19509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309375" y="1472350"/>
            <a:ext cx="8458200" cy="260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b="1"/>
              <a:t>Monster Snot! – The Chemistry of Polymers</a:t>
            </a:r>
            <a:endParaRPr b="1"/>
          </a:p>
          <a:p>
            <a:pPr marL="0" marR="0" lvl="0" indent="0" algn="ctr" rtl="0">
              <a:spcBef>
                <a:spcPts val="0"/>
              </a:spcBef>
              <a:spcAft>
                <a:spcPts val="0"/>
              </a:spcAft>
              <a:buClr>
                <a:schemeClr val="dk1"/>
              </a:buClr>
              <a:buSzPts val="4400"/>
              <a:buFont typeface="Calibri"/>
              <a:buNone/>
            </a:pPr>
            <a:r>
              <a:rPr lang="en-US"/>
              <a:t>Materials Experiment</a:t>
            </a:r>
            <a:endParaRPr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279" name="Shape 279"/>
          <p:cNvSpPr txBox="1"/>
          <p:nvPr/>
        </p:nvSpPr>
        <p:spPr>
          <a:xfrm>
            <a:off x="0" y="6088559"/>
            <a:ext cx="3513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rgbClr val="0000FF"/>
                </a:solidFill>
                <a:latin typeface="Calibri"/>
                <a:ea typeface="Calibri"/>
                <a:cs typeface="Calibri"/>
                <a:sym typeface="Calibri"/>
              </a:rPr>
              <a:t>Experiment #7</a:t>
            </a:r>
            <a:endParaRPr sz="4400">
              <a:solidFill>
                <a:srgbClr val="0000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8"/>
            <a:ext cx="8229600" cy="5635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Summary of Experiments – Cycle #1 - Family Science Night</a:t>
            </a:r>
            <a:endParaRPr sz="2400" b="0" i="0" u="none" strike="noStrike" cap="none">
              <a:solidFill>
                <a:schemeClr val="dk1"/>
              </a:solidFill>
              <a:latin typeface="Calibri"/>
              <a:ea typeface="Calibri"/>
              <a:cs typeface="Calibri"/>
              <a:sym typeface="Calibri"/>
            </a:endParaRPr>
          </a:p>
        </p:txBody>
      </p:sp>
      <p:sp>
        <p:nvSpPr>
          <p:cNvPr id="95" name="Shape 95"/>
          <p:cNvSpPr txBox="1">
            <a:spLocks noGrp="1"/>
          </p:cNvSpPr>
          <p:nvPr>
            <p:ph type="body" idx="1"/>
          </p:nvPr>
        </p:nvSpPr>
        <p:spPr>
          <a:xfrm>
            <a:off x="76200" y="744075"/>
            <a:ext cx="8915400" cy="556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1. </a:t>
            </a:r>
            <a:r>
              <a:rPr lang="en-US" sz="1100" b="1" i="0" u="none" strike="noStrike" cap="none">
                <a:solidFill>
                  <a:schemeClr val="dk1"/>
                </a:solidFill>
                <a:latin typeface="Calibri"/>
                <a:ea typeface="Calibri"/>
                <a:cs typeface="Calibri"/>
                <a:sym typeface="Calibri"/>
              </a:rPr>
              <a:t>Chemistry of Crime – Fingerprinting – </a:t>
            </a:r>
            <a:r>
              <a:rPr lang="en-US" sz="1100" b="0" i="0" u="none" strike="noStrike" cap="none">
                <a:solidFill>
                  <a:schemeClr val="dk1"/>
                </a:solidFill>
                <a:latin typeface="Calibri"/>
                <a:ea typeface="Calibri"/>
                <a:cs typeface="Calibri"/>
                <a:sym typeface="Calibri"/>
              </a:rPr>
              <a:t>Everyone has fingerprints and everyone’s fingerprints are slightly different.  Students learn a very basic way to take their own fingerprints.</a:t>
            </a:r>
            <a:endParaRPr/>
          </a:p>
          <a:p>
            <a:pPr marL="342900" marR="0" lvl="0" indent="-342900" algn="l" rtl="0">
              <a:lnSpc>
                <a:spcPct val="80000"/>
              </a:lnSpc>
              <a:spcBef>
                <a:spcPts val="220"/>
              </a:spcBef>
              <a:spcAft>
                <a:spcPts val="0"/>
              </a:spcAft>
              <a:buClr>
                <a:schemeClr val="dk1"/>
              </a:buClr>
              <a:buSzPts val="1100"/>
              <a:buFont typeface="Arial"/>
              <a:buNone/>
            </a:pPr>
            <a:endParaRPr sz="6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2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2. </a:t>
            </a:r>
            <a:r>
              <a:rPr lang="en-US" sz="1100" b="1" i="0" u="none" strike="noStrike" cap="none">
                <a:solidFill>
                  <a:schemeClr val="dk1"/>
                </a:solidFill>
                <a:latin typeface="Calibri"/>
                <a:ea typeface="Calibri"/>
                <a:cs typeface="Calibri"/>
                <a:sym typeface="Calibri"/>
              </a:rPr>
              <a:t>Chemistry of Crime – Hair Analysis - </a:t>
            </a:r>
            <a:r>
              <a:rPr lang="en-US" sz="1100" b="0" i="0" u="none" strike="noStrike" cap="none">
                <a:solidFill>
                  <a:schemeClr val="dk1"/>
                </a:solidFill>
                <a:latin typeface="Calibri"/>
                <a:ea typeface="Calibri"/>
                <a:cs typeface="Calibri"/>
                <a:sym typeface="Calibri"/>
              </a:rPr>
              <a:t>Everyone has hair. It seems so common. Yet, a single strand of hair at a crime scene can tell a lot about a person. A detective on the scene might ask the scientist: Was it the victims’ hair? Was it the suspects’ hair? What color is the hair? Is it animal hair and the victim does not have a pet? What kind of animal was it?</a:t>
            </a:r>
            <a:endParaRPr/>
          </a:p>
          <a:p>
            <a:pPr marL="342900" marR="0" lvl="0" indent="-342900" algn="l" rtl="0">
              <a:lnSpc>
                <a:spcPct val="80000"/>
              </a:lnSpc>
              <a:spcBef>
                <a:spcPts val="220"/>
              </a:spcBef>
              <a:spcAft>
                <a:spcPts val="0"/>
              </a:spcAft>
              <a:buClr>
                <a:schemeClr val="dk1"/>
              </a:buClr>
              <a:buSzPts val="1100"/>
              <a:buFont typeface="Arial"/>
              <a:buNone/>
            </a:pPr>
            <a:endParaRPr sz="6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2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3. </a:t>
            </a:r>
            <a:r>
              <a:rPr lang="en-US" sz="1100" b="1" i="0" u="none" strike="noStrike" cap="none">
                <a:solidFill>
                  <a:schemeClr val="dk1"/>
                </a:solidFill>
                <a:latin typeface="Calibri"/>
                <a:ea typeface="Calibri"/>
                <a:cs typeface="Calibri"/>
                <a:sym typeface="Calibri"/>
              </a:rPr>
              <a:t>Chemistry of </a:t>
            </a:r>
            <a:r>
              <a:rPr lang="en-US" sz="1100" b="1"/>
              <a:t>Energy</a:t>
            </a:r>
            <a:r>
              <a:rPr lang="en-US" sz="1100" b="1" i="0" u="none" strike="noStrike" cap="none">
                <a:solidFill>
                  <a:schemeClr val="dk1"/>
                </a:solidFill>
                <a:latin typeface="Calibri"/>
                <a:ea typeface="Calibri"/>
                <a:cs typeface="Calibri"/>
                <a:sym typeface="Calibri"/>
              </a:rPr>
              <a:t> - </a:t>
            </a:r>
            <a:r>
              <a:rPr lang="en-US" sz="1100" b="1"/>
              <a:t>How Does Energy Work in Our Bodies?</a:t>
            </a:r>
            <a:r>
              <a:rPr lang="en-US" sz="1100" b="1" i="0" u="none" strike="noStrike" cap="none">
                <a:solidFill>
                  <a:schemeClr val="dk1"/>
                </a:solidFill>
                <a:latin typeface="Calibri"/>
                <a:ea typeface="Calibri"/>
                <a:cs typeface="Calibri"/>
                <a:sym typeface="Calibri"/>
              </a:rPr>
              <a:t> -</a:t>
            </a:r>
            <a:r>
              <a:rPr lang="en-US" sz="1100" b="1"/>
              <a:t> </a:t>
            </a:r>
            <a:r>
              <a:rPr lang="en-US" sz="1100"/>
              <a:t>Our bodies work on electrical current.  The energy balls and sticks help show the current when the circuit is complete.</a:t>
            </a:r>
            <a:endParaRPr/>
          </a:p>
          <a:p>
            <a:pPr marL="342900" marR="0" lvl="0" indent="-342900" algn="l" rtl="0">
              <a:lnSpc>
                <a:spcPct val="80000"/>
              </a:lnSpc>
              <a:spcBef>
                <a:spcPts val="220"/>
              </a:spcBef>
              <a:spcAft>
                <a:spcPts val="0"/>
              </a:spcAft>
              <a:buClr>
                <a:schemeClr val="dk1"/>
              </a:buClr>
              <a:buSzPts val="1100"/>
              <a:buFont typeface="Arial"/>
              <a:buNone/>
            </a:pPr>
            <a:endParaRPr sz="11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2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4. </a:t>
            </a:r>
            <a:r>
              <a:rPr lang="en-US" sz="1100" b="1" i="0" u="none" strike="noStrike" cap="none">
                <a:solidFill>
                  <a:schemeClr val="dk1"/>
                </a:solidFill>
                <a:latin typeface="Calibri"/>
                <a:ea typeface="Calibri"/>
                <a:cs typeface="Calibri"/>
                <a:sym typeface="Calibri"/>
              </a:rPr>
              <a:t>Chemistry of </a:t>
            </a:r>
            <a:r>
              <a:rPr lang="en-US" sz="1100" b="1"/>
              <a:t>Energy</a:t>
            </a:r>
            <a:r>
              <a:rPr lang="en-US" sz="1100" b="1" i="0" u="none" strike="noStrike" cap="none">
                <a:solidFill>
                  <a:schemeClr val="dk1"/>
                </a:solidFill>
                <a:latin typeface="Calibri"/>
                <a:ea typeface="Calibri"/>
                <a:cs typeface="Calibri"/>
                <a:sym typeface="Calibri"/>
              </a:rPr>
              <a:t> – </a:t>
            </a:r>
            <a:r>
              <a:rPr lang="en-US" sz="1100" b="1"/>
              <a:t>Energy takes many Forms</a:t>
            </a:r>
            <a:r>
              <a:rPr lang="en-US" sz="1100" b="1" i="0" u="none" strike="noStrike" cap="none">
                <a:solidFill>
                  <a:schemeClr val="dk1"/>
                </a:solidFill>
                <a:latin typeface="Calibri"/>
                <a:ea typeface="Calibri"/>
                <a:cs typeface="Calibri"/>
                <a:sym typeface="Calibri"/>
              </a:rPr>
              <a:t> - </a:t>
            </a:r>
            <a:r>
              <a:rPr lang="en-US" sz="1100"/>
              <a:t>Steel spheres demonstrate potential (at rest) versus kinetic (in motion) energy and how energy disperses itself in many interesting ways!</a:t>
            </a:r>
            <a:endParaRPr/>
          </a:p>
          <a:p>
            <a:pPr marL="342900" marR="0" lvl="0" indent="-342900" algn="l" rtl="0">
              <a:lnSpc>
                <a:spcPct val="80000"/>
              </a:lnSpc>
              <a:spcBef>
                <a:spcPts val="220"/>
              </a:spcBef>
              <a:spcAft>
                <a:spcPts val="0"/>
              </a:spcAft>
              <a:buClr>
                <a:schemeClr val="dk1"/>
              </a:buClr>
              <a:buSzPts val="1100"/>
              <a:buFont typeface="Arial"/>
              <a:buNone/>
            </a:pPr>
            <a:endParaRPr sz="11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2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5. </a:t>
            </a:r>
            <a:r>
              <a:rPr lang="en-US" sz="1100" b="1" i="0" u="none" strike="noStrike" cap="none">
                <a:solidFill>
                  <a:schemeClr val="dk1"/>
                </a:solidFill>
                <a:latin typeface="Calibri"/>
                <a:ea typeface="Calibri"/>
                <a:cs typeface="Calibri"/>
                <a:sym typeface="Calibri"/>
              </a:rPr>
              <a:t>Health &amp; Wellness Interactive Demo – How much sugar is REALLY in that? – </a:t>
            </a:r>
            <a:r>
              <a:rPr lang="en-US" sz="1100" b="0" i="0" u="none" strike="noStrike" cap="none">
                <a:solidFill>
                  <a:schemeClr val="dk1"/>
                </a:solidFill>
                <a:latin typeface="Calibri"/>
                <a:ea typeface="Calibri"/>
                <a:cs typeface="Calibri"/>
                <a:sym typeface="Calibri"/>
              </a:rPr>
              <a:t>Students discuss the nutrition facts label (what is one it) and get a visual example of how much sugar a certain # of grams really is (example is that Coke has 39 grams of sugar per can)</a:t>
            </a:r>
            <a:endParaRPr/>
          </a:p>
          <a:p>
            <a:pPr marL="342900" marR="0" lvl="0" indent="-342900" algn="l" rtl="0">
              <a:lnSpc>
                <a:spcPct val="80000"/>
              </a:lnSpc>
              <a:spcBef>
                <a:spcPts val="220"/>
              </a:spcBef>
              <a:spcAft>
                <a:spcPts val="0"/>
              </a:spcAft>
              <a:buClr>
                <a:schemeClr val="dk1"/>
              </a:buClr>
              <a:buSzPts val="1100"/>
              <a:buFont typeface="Arial"/>
              <a:buNone/>
            </a:pPr>
            <a:endParaRPr sz="6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2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6. </a:t>
            </a:r>
            <a:r>
              <a:rPr lang="en-US" sz="1100" b="1" i="0" u="none" strike="noStrike" cap="none">
                <a:solidFill>
                  <a:schemeClr val="dk1"/>
                </a:solidFill>
                <a:latin typeface="Calibri"/>
                <a:ea typeface="Calibri"/>
                <a:cs typeface="Calibri"/>
                <a:sym typeface="Calibri"/>
              </a:rPr>
              <a:t>Health &amp; Wellness – Diabetes and You? </a:t>
            </a:r>
            <a:r>
              <a:rPr lang="en-US" sz="1100" b="0" i="0" u="none" strike="noStrike" cap="none">
                <a:solidFill>
                  <a:schemeClr val="dk1"/>
                </a:solidFill>
                <a:latin typeface="Calibri"/>
                <a:ea typeface="Calibri"/>
                <a:cs typeface="Calibri"/>
                <a:sym typeface="Calibri"/>
              </a:rPr>
              <a:t>- When you eat food, the food that you eat is stored and broken down into simpler sugars and used for energy. Sometimes, when we continuously eat too many sugary foods, our body isn’t able to continue to produce enough insulin to break down the food into sugars. These people develop diabetes. Diabetes among young students (even those in elementary/middle school!) is becoming a huge problem so being aware of what you are eating and how much you are eating is important. Students learn one way doctors test patients for diabetes.</a:t>
            </a:r>
            <a:endParaRPr/>
          </a:p>
          <a:p>
            <a:pPr marL="342900" marR="0" lvl="0" indent="-342900" algn="l" rtl="0">
              <a:lnSpc>
                <a:spcPct val="80000"/>
              </a:lnSpc>
              <a:spcBef>
                <a:spcPts val="220"/>
              </a:spcBef>
              <a:spcAft>
                <a:spcPts val="0"/>
              </a:spcAft>
              <a:buClr>
                <a:schemeClr val="dk1"/>
              </a:buClr>
              <a:buSzPts val="1100"/>
              <a:buFont typeface="Arial"/>
              <a:buNone/>
            </a:pPr>
            <a:endParaRPr sz="6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2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7. </a:t>
            </a:r>
            <a:r>
              <a:rPr lang="en-US" sz="1100" b="1" i="0" u="none" strike="noStrike" cap="none">
                <a:solidFill>
                  <a:schemeClr val="dk1"/>
                </a:solidFill>
                <a:latin typeface="Calibri"/>
                <a:ea typeface="Calibri"/>
                <a:cs typeface="Calibri"/>
                <a:sym typeface="Calibri"/>
              </a:rPr>
              <a:t>Monster Snot! – The Chemistry of Polymers – Materials Experiment </a:t>
            </a:r>
            <a:r>
              <a:rPr lang="en-US" sz="1100" b="0" i="0" u="none" strike="noStrike" cap="none">
                <a:solidFill>
                  <a:schemeClr val="dk1"/>
                </a:solidFill>
                <a:latin typeface="Calibri"/>
                <a:ea typeface="Calibri"/>
                <a:cs typeface="Calibri"/>
                <a:sym typeface="Calibri"/>
              </a:rPr>
              <a:t>– Students learn about crosslinking of molecules by making slime.</a:t>
            </a:r>
            <a:endParaRPr/>
          </a:p>
          <a:p>
            <a:pPr marL="342900" marR="0" lvl="0" indent="-342900" algn="l" rtl="0">
              <a:lnSpc>
                <a:spcPct val="80000"/>
              </a:lnSpc>
              <a:spcBef>
                <a:spcPts val="220"/>
              </a:spcBef>
              <a:spcAft>
                <a:spcPts val="0"/>
              </a:spcAft>
              <a:buClr>
                <a:schemeClr val="dk1"/>
              </a:buClr>
              <a:buSzPts val="1100"/>
              <a:buFont typeface="Arial"/>
              <a:buNone/>
            </a:pPr>
            <a:endParaRPr sz="6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2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8. </a:t>
            </a:r>
            <a:r>
              <a:rPr lang="en-US" sz="1100" b="1" i="0" u="none" strike="noStrike" cap="none">
                <a:solidFill>
                  <a:schemeClr val="dk1"/>
                </a:solidFill>
                <a:latin typeface="Calibri"/>
                <a:ea typeface="Calibri"/>
                <a:cs typeface="Calibri"/>
                <a:sym typeface="Calibri"/>
              </a:rPr>
              <a:t>Bouncing off the Wall – Super Balls – Materials Experiment – </a:t>
            </a:r>
            <a:r>
              <a:rPr lang="en-US" sz="1100" b="0" i="0" u="none" strike="noStrike" cap="none">
                <a:solidFill>
                  <a:schemeClr val="dk1"/>
                </a:solidFill>
                <a:latin typeface="Calibri"/>
                <a:ea typeface="Calibri"/>
                <a:cs typeface="Calibri"/>
                <a:sym typeface="Calibri"/>
              </a:rPr>
              <a:t>Students learn about crosslinking of molecules by making rubber.</a:t>
            </a:r>
            <a:endParaRPr/>
          </a:p>
          <a:p>
            <a:pPr marL="342900" marR="0" lvl="0" indent="-342900" algn="l" rtl="0">
              <a:lnSpc>
                <a:spcPct val="80000"/>
              </a:lnSpc>
              <a:spcBef>
                <a:spcPts val="220"/>
              </a:spcBef>
              <a:spcAft>
                <a:spcPts val="0"/>
              </a:spcAft>
              <a:buClr>
                <a:schemeClr val="dk1"/>
              </a:buClr>
              <a:buSzPts val="1100"/>
              <a:buFont typeface="Arial"/>
              <a:buNone/>
            </a:pPr>
            <a:endParaRPr sz="6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2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9.  </a:t>
            </a:r>
            <a:r>
              <a:rPr lang="en-US" sz="1100" b="1"/>
              <a:t>Snap Circuits</a:t>
            </a:r>
            <a:endParaRPr sz="1100" b="1" i="0" u="none" strike="noStrike" cap="none">
              <a:solidFill>
                <a:schemeClr val="dk1"/>
              </a:solidFill>
              <a:latin typeface="Calibri"/>
              <a:ea typeface="Calibri"/>
              <a:cs typeface="Calibri"/>
              <a:sym typeface="Calibri"/>
            </a:endParaRPr>
          </a:p>
          <a:p>
            <a:pPr marL="342900" marR="0" lvl="0" indent="-342900" algn="l" rtl="0">
              <a:lnSpc>
                <a:spcPct val="80000"/>
              </a:lnSpc>
              <a:spcBef>
                <a:spcPts val="16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96" name="Shape 96"/>
          <p:cNvSpPr txBox="1"/>
          <p:nvPr/>
        </p:nvSpPr>
        <p:spPr>
          <a:xfrm>
            <a:off x="152400" y="6084900"/>
            <a:ext cx="8763000" cy="773100"/>
          </a:xfrm>
          <a:prstGeom prst="rect">
            <a:avLst/>
          </a:pr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lt1"/>
                </a:solidFill>
                <a:latin typeface="Calibri"/>
                <a:ea typeface="Calibri"/>
                <a:cs typeface="Calibri"/>
                <a:sym typeface="Calibri"/>
              </a:rPr>
              <a:t>Tip:   </a:t>
            </a:r>
            <a:endParaRPr/>
          </a:p>
          <a:p>
            <a:pPr marL="0" marR="0" lvl="0" indent="0" algn="l" rtl="0">
              <a:spcBef>
                <a:spcPts val="0"/>
              </a:spcBef>
              <a:spcAft>
                <a:spcPts val="0"/>
              </a:spcAft>
              <a:buNone/>
            </a:pPr>
            <a:r>
              <a:rPr lang="en-US" sz="1200" b="1">
                <a:solidFill>
                  <a:schemeClr val="lt1"/>
                </a:solidFill>
                <a:latin typeface="Calibri"/>
                <a:ea typeface="Calibri"/>
                <a:cs typeface="Calibri"/>
                <a:sym typeface="Calibri"/>
              </a:rPr>
              <a:t>The goal is not to make them “learn” about the experiment, but to make them want to “ask more” about the experiment and to share your personal excitement for  Science, Technology,  Engineering and Mathematics  process.    </a:t>
            </a:r>
            <a:endParaRPr/>
          </a:p>
          <a:p>
            <a:pPr marL="0" marR="0" lvl="0" indent="0" algn="l" rtl="0">
              <a:spcBef>
                <a:spcPts val="0"/>
              </a:spcBef>
              <a:spcAft>
                <a:spcPts val="0"/>
              </a:spcAft>
              <a:buNone/>
            </a:pPr>
            <a:r>
              <a:rPr lang="en-US" sz="1200" b="1">
                <a:solidFill>
                  <a:schemeClr val="lt1"/>
                </a:solidFill>
                <a:latin typeface="Calibri"/>
                <a:ea typeface="Calibri"/>
                <a:cs typeface="Calibri"/>
                <a:sym typeface="Calibri"/>
              </a:rPr>
              <a:t>It  is ok, and even important to show that we don’t  know answers, we know how to find answers to our questions.</a:t>
            </a:r>
            <a:endParaRPr/>
          </a:p>
          <a:p>
            <a:pPr marL="0" marR="0" lvl="0" indent="0" algn="l" rtl="0">
              <a:spcBef>
                <a:spcPts val="0"/>
              </a:spcBef>
              <a:spcAft>
                <a:spcPts val="0"/>
              </a:spcAft>
              <a:buNone/>
            </a:pPr>
            <a:endParaRPr sz="1200" b="1">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74638"/>
            <a:ext cx="8229600" cy="5635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Family Science Night: Monster Snot</a:t>
            </a:r>
            <a:endParaRPr sz="24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body" idx="1"/>
          </p:nvPr>
        </p:nvSpPr>
        <p:spPr>
          <a:xfrm>
            <a:off x="228600" y="838201"/>
            <a:ext cx="8458200" cy="5333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7. </a:t>
            </a:r>
            <a:r>
              <a:rPr lang="en-US" sz="1200" b="1" i="0" u="none" strike="noStrike" cap="none">
                <a:solidFill>
                  <a:schemeClr val="dk1"/>
                </a:solidFill>
                <a:latin typeface="Calibri"/>
                <a:ea typeface="Calibri"/>
                <a:cs typeface="Calibri"/>
                <a:sym typeface="Calibri"/>
              </a:rPr>
              <a:t>Monster Snot! – The Chemistry of Polymers – Materials Experiment </a:t>
            </a:r>
            <a:r>
              <a:rPr lang="en-US" sz="1200" b="0" i="0" u="none" strike="noStrike" cap="none">
                <a:solidFill>
                  <a:schemeClr val="dk1"/>
                </a:solidFill>
                <a:latin typeface="Calibri"/>
                <a:ea typeface="Calibri"/>
                <a:cs typeface="Calibri"/>
                <a:sym typeface="Calibri"/>
              </a:rPr>
              <a:t>– Students learn about crosslinking of molecules by making slime.</a:t>
            </a:r>
            <a:endParaRPr sz="3200" b="0" i="0" u="none" strike="noStrike" cap="none">
              <a:solidFill>
                <a:schemeClr val="dk1"/>
              </a:solidFill>
              <a:latin typeface="Calibri"/>
              <a:ea typeface="Calibri"/>
              <a:cs typeface="Calibri"/>
              <a:sym typeface="Calibri"/>
            </a:endParaRPr>
          </a:p>
        </p:txBody>
      </p:sp>
      <p:sp>
        <p:nvSpPr>
          <p:cNvPr id="286" name="Shape 286"/>
          <p:cNvSpPr/>
          <p:nvPr/>
        </p:nvSpPr>
        <p:spPr>
          <a:xfrm>
            <a:off x="228600" y="4971871"/>
            <a:ext cx="55626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Using “Snot” to describe how Mucus : Our bodies defend </a:t>
            </a:r>
            <a:r>
              <a:rPr lang="en-US" sz="1200">
                <a:solidFill>
                  <a:schemeClr val="dk1"/>
                </a:solidFill>
                <a:latin typeface="Calibri"/>
                <a:ea typeface="Calibri"/>
                <a:cs typeface="Calibri"/>
                <a:sym typeface="Calibri"/>
              </a:rPr>
              <a:t>themselves in many different ways to prevent us from getting sick. One way our noses keep allergens like pollen, spores, and dust out of our lungs is with a sticky, slimy substance called mucus. When you breathe air in through your nose, allergens like pollen and dust get stuck in the mucus and become trapped. In this activity, you will make a slimy substance very similar to mucus.</a:t>
            </a:r>
            <a:endParaRPr sz="1200">
              <a:solidFill>
                <a:schemeClr val="dk1"/>
              </a:solidFill>
              <a:latin typeface="Calibri"/>
              <a:ea typeface="Calibri"/>
              <a:cs typeface="Calibri"/>
              <a:sym typeface="Calibri"/>
            </a:endParaRPr>
          </a:p>
        </p:txBody>
      </p:sp>
      <p:sp>
        <p:nvSpPr>
          <p:cNvPr id="287" name="Shape 287"/>
          <p:cNvSpPr/>
          <p:nvPr/>
        </p:nvSpPr>
        <p:spPr>
          <a:xfrm>
            <a:off x="3276600" y="1676400"/>
            <a:ext cx="5791200"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Squirt 1 pump of PVA solution into cup- have kids stir with wooden stick and describe</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Squirt 1 pump of Borax solution into the cup- have kids stir with wooden stick and describe</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The glue and water mixture contains long chains of a polymer called polyvinyl acetate. When you add the borax solution, it links the long polymer chains together, changing the liquid into a slimy glob.</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Kids can take home the slime in the Ziploc bags.</a:t>
            </a:r>
            <a:endParaRPr sz="1200">
              <a:solidFill>
                <a:schemeClr val="dk1"/>
              </a:solidFill>
              <a:latin typeface="Calibri"/>
              <a:ea typeface="Calibri"/>
              <a:cs typeface="Calibri"/>
              <a:sym typeface="Calibri"/>
            </a:endParaRPr>
          </a:p>
        </p:txBody>
      </p:sp>
      <p:sp>
        <p:nvSpPr>
          <p:cNvPr id="288" name="Shape 288"/>
          <p:cNvSpPr/>
          <p:nvPr/>
        </p:nvSpPr>
        <p:spPr>
          <a:xfrm>
            <a:off x="228600" y="1371600"/>
            <a:ext cx="457200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 Monster Snot! – The Chemistry of Polymers – Materials Experiment</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a. PVA solution in 1-gallon jug</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b. Borax solution in 1-gallon jug</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c. Paper towels</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d. Wooden sticks</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e. Plastic cups</a:t>
            </a:r>
            <a:endParaRPr/>
          </a:p>
          <a:p>
            <a:pPr marL="0" marR="0" lvl="0" indent="0" algn="l" rtl="0">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f. Ziploc bags</a:t>
            </a:r>
            <a:endParaRPr sz="1200">
              <a:solidFill>
                <a:schemeClr val="dk1"/>
              </a:solidFill>
              <a:latin typeface="Calibri"/>
              <a:ea typeface="Calibri"/>
              <a:cs typeface="Calibri"/>
              <a:sym typeface="Calibri"/>
            </a:endParaRPr>
          </a:p>
        </p:txBody>
      </p:sp>
      <p:sp>
        <p:nvSpPr>
          <p:cNvPr id="289" name="Shape 289"/>
          <p:cNvSpPr/>
          <p:nvPr/>
        </p:nvSpPr>
        <p:spPr>
          <a:xfrm>
            <a:off x="228600" y="3810001"/>
            <a:ext cx="55626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Using “Snot” to describe crosslinking in chemistry” </a:t>
            </a:r>
            <a:r>
              <a:rPr lang="en-US" sz="1200">
                <a:solidFill>
                  <a:schemeClr val="dk1"/>
                </a:solidFill>
                <a:latin typeface="Calibri"/>
                <a:ea typeface="Calibri"/>
                <a:cs typeface="Calibri"/>
                <a:sym typeface="Calibri"/>
              </a:rPr>
              <a:t>If you take a handful of uncooked spaghetti and push anywhere, those pieces of spaghetti move.  Now cook the spaghetti.  It becomes a tangled mess and it is much harder to move one strand without the others pulling on it, trying to keep it from moving (or moving along with it). Using this principle of crosslinking, you can tune a fairly large set of parameters to make a polymer material as hard, soft or elastic as you want it to be</a:t>
            </a:r>
            <a:endParaRPr/>
          </a:p>
        </p:txBody>
      </p:sp>
      <p:sp>
        <p:nvSpPr>
          <p:cNvPr id="290" name="Shape 290"/>
          <p:cNvSpPr/>
          <p:nvPr/>
        </p:nvSpPr>
        <p:spPr>
          <a:xfrm>
            <a:off x="5867400" y="3505200"/>
            <a:ext cx="3048000" cy="2862322"/>
          </a:xfrm>
          <a:prstGeom prst="rect">
            <a:avLst/>
          </a:prstGeom>
          <a:solidFill>
            <a:srgbClr val="5959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Talking Points </a:t>
            </a:r>
            <a:endParaRPr/>
          </a:p>
          <a:p>
            <a:pPr marL="0" marR="0" lvl="0" indent="0" algn="l" rtl="0">
              <a:spcBef>
                <a:spcPts val="0"/>
              </a:spcBef>
              <a:spcAft>
                <a:spcPts val="0"/>
              </a:spcAft>
              <a:buNone/>
            </a:pPr>
            <a:r>
              <a:rPr lang="en-US" sz="1800" b="1">
                <a:solidFill>
                  <a:schemeClr val="lt1"/>
                </a:solidFill>
                <a:latin typeface="Calibri"/>
                <a:ea typeface="Calibri"/>
                <a:cs typeface="Calibri"/>
                <a:sym typeface="Calibri"/>
              </a:rPr>
              <a:t>(Ask the kids what they think about….)</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What observations can you make?</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Describe how the slime feels</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Does the slime hold one shape?</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Why do you think it behaves like it does?</a:t>
            </a:r>
            <a:endParaRPr/>
          </a:p>
        </p:txBody>
      </p:sp>
      <p:pic>
        <p:nvPicPr>
          <p:cNvPr id="291" name="Shape 291" descr="http://www.stevespanglerscience.com/uploads/images/h-party-clearslime.jpg"/>
          <p:cNvPicPr preferRelativeResize="0"/>
          <p:nvPr/>
        </p:nvPicPr>
        <p:blipFill rotWithShape="1">
          <a:blip r:embed="rId3">
            <a:alphaModFix/>
          </a:blip>
          <a:srcRect/>
          <a:stretch/>
        </p:blipFill>
        <p:spPr>
          <a:xfrm>
            <a:off x="2209800" y="2133600"/>
            <a:ext cx="868680" cy="1447800"/>
          </a:xfrm>
          <a:prstGeom prst="rect">
            <a:avLst/>
          </a:prstGeom>
          <a:noFill/>
          <a:ln>
            <a:noFill/>
          </a:ln>
        </p:spPr>
      </p:pic>
      <p:pic>
        <p:nvPicPr>
          <p:cNvPr id="292" name="Shape 292" descr="http://farm6.static.flickr.com/5003/5246192758_e9df507c50.jpg"/>
          <p:cNvPicPr preferRelativeResize="0"/>
          <p:nvPr/>
        </p:nvPicPr>
        <p:blipFill rotWithShape="1">
          <a:blip r:embed="rId4">
            <a:alphaModFix/>
          </a:blip>
          <a:srcRect/>
          <a:stretch/>
        </p:blipFill>
        <p:spPr>
          <a:xfrm>
            <a:off x="228600" y="2971800"/>
            <a:ext cx="2255923" cy="685800"/>
          </a:xfrm>
          <a:prstGeom prst="rect">
            <a:avLst/>
          </a:prstGeom>
          <a:noFill/>
          <a:ln>
            <a:noFill/>
          </a:ln>
        </p:spPr>
      </p:pic>
      <p:sp>
        <p:nvSpPr>
          <p:cNvPr id="293" name="Shape 293"/>
          <p:cNvSpPr/>
          <p:nvPr/>
        </p:nvSpPr>
        <p:spPr>
          <a:xfrm>
            <a:off x="0" y="6581001"/>
            <a:ext cx="9144000"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A </a:t>
            </a:r>
            <a:r>
              <a:rPr lang="en-US" sz="1200" b="1">
                <a:solidFill>
                  <a:schemeClr val="dk1"/>
                </a:solidFill>
                <a:latin typeface="Calibri"/>
                <a:ea typeface="Calibri"/>
                <a:cs typeface="Calibri"/>
                <a:sym typeface="Calibri"/>
              </a:rPr>
              <a:t>polymer</a:t>
            </a:r>
            <a:r>
              <a:rPr lang="en-US" sz="1200">
                <a:solidFill>
                  <a:schemeClr val="dk1"/>
                </a:solidFill>
                <a:latin typeface="Calibri"/>
                <a:ea typeface="Calibri"/>
                <a:cs typeface="Calibri"/>
                <a:sym typeface="Calibri"/>
              </a:rPr>
              <a:t> is a large molecule, often containing thousands of small molecules joined together chemically to form one giant macromolecule. </a:t>
            </a:r>
            <a:endParaRPr sz="12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ctrTitle"/>
          </p:nvPr>
        </p:nvSpPr>
        <p:spPr>
          <a:xfrm>
            <a:off x="309375" y="1472350"/>
            <a:ext cx="8458200" cy="260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b="1"/>
              <a:t>Bouncing off the Wall – Super Balls – The Chemistry of Polymers</a:t>
            </a:r>
            <a:endParaRPr b="1"/>
          </a:p>
          <a:p>
            <a:pPr marL="0" marR="0" lvl="0" indent="0" algn="ctr" rtl="0">
              <a:spcBef>
                <a:spcPts val="0"/>
              </a:spcBef>
              <a:spcAft>
                <a:spcPts val="0"/>
              </a:spcAft>
              <a:buClr>
                <a:schemeClr val="dk1"/>
              </a:buClr>
              <a:buSzPts val="4400"/>
              <a:buFont typeface="Calibri"/>
              <a:buNone/>
            </a:pPr>
            <a:r>
              <a:rPr lang="en-US"/>
              <a:t>Materials Experiment</a:t>
            </a:r>
            <a:endParaRPr b="0" i="0" u="none" strike="noStrike" cap="none">
              <a:solidFill>
                <a:schemeClr val="dk1"/>
              </a:solidFill>
              <a:latin typeface="Calibri"/>
              <a:ea typeface="Calibri"/>
              <a:cs typeface="Calibri"/>
              <a:sym typeface="Calibri"/>
            </a:endParaRPr>
          </a:p>
        </p:txBody>
      </p:sp>
      <p:sp>
        <p:nvSpPr>
          <p:cNvPr id="299" name="Shape 29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300" name="Shape 300"/>
          <p:cNvSpPr txBox="1"/>
          <p:nvPr/>
        </p:nvSpPr>
        <p:spPr>
          <a:xfrm>
            <a:off x="0" y="6088559"/>
            <a:ext cx="3513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rgbClr val="0000FF"/>
                </a:solidFill>
                <a:latin typeface="Calibri"/>
                <a:ea typeface="Calibri"/>
                <a:cs typeface="Calibri"/>
                <a:sym typeface="Calibri"/>
              </a:rPr>
              <a:t>Experiment #8</a:t>
            </a:r>
            <a:endParaRPr sz="4400">
              <a:solidFill>
                <a:srgbClr val="0000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Shape 305"/>
          <p:cNvGrpSpPr/>
          <p:nvPr/>
        </p:nvGrpSpPr>
        <p:grpSpPr>
          <a:xfrm>
            <a:off x="5181600" y="304800"/>
            <a:ext cx="3733800" cy="2559485"/>
            <a:chOff x="5334000" y="1676400"/>
            <a:chExt cx="3733800" cy="2559485"/>
          </a:xfrm>
        </p:grpSpPr>
        <p:pic>
          <p:nvPicPr>
            <p:cNvPr id="306" name="Shape 306"/>
            <p:cNvPicPr preferRelativeResize="0"/>
            <p:nvPr/>
          </p:nvPicPr>
          <p:blipFill rotWithShape="1">
            <a:blip r:embed="rId3">
              <a:alphaModFix/>
            </a:blip>
            <a:srcRect l="10875" t="18888" r="70750" b="44444"/>
            <a:stretch/>
          </p:blipFill>
          <p:spPr>
            <a:xfrm>
              <a:off x="5334000" y="1676400"/>
              <a:ext cx="3733800" cy="2514600"/>
            </a:xfrm>
            <a:prstGeom prst="rect">
              <a:avLst/>
            </a:prstGeom>
            <a:noFill/>
            <a:ln>
              <a:noFill/>
            </a:ln>
          </p:spPr>
        </p:pic>
        <p:sp>
          <p:nvSpPr>
            <p:cNvPr id="307" name="Shape 307"/>
            <p:cNvSpPr/>
            <p:nvPr/>
          </p:nvSpPr>
          <p:spPr>
            <a:xfrm>
              <a:off x="5410200" y="3886200"/>
              <a:ext cx="1600200" cy="3048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Shape 308"/>
            <p:cNvSpPr/>
            <p:nvPr/>
          </p:nvSpPr>
          <p:spPr>
            <a:xfrm>
              <a:off x="6781800" y="4083485"/>
              <a:ext cx="533400" cy="1524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9" name="Shape 309"/>
          <p:cNvSpPr txBox="1">
            <a:spLocks noGrp="1"/>
          </p:cNvSpPr>
          <p:nvPr>
            <p:ph type="title"/>
          </p:nvPr>
        </p:nvSpPr>
        <p:spPr>
          <a:xfrm>
            <a:off x="381000" y="228600"/>
            <a:ext cx="822960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Family Science Night: Bouncing off the Wall</a:t>
            </a:r>
            <a:endParaRPr sz="2400" b="0" i="0" u="none" strike="noStrike" cap="none">
              <a:solidFill>
                <a:schemeClr val="dk1"/>
              </a:solidFill>
              <a:latin typeface="Calibri"/>
              <a:ea typeface="Calibri"/>
              <a:cs typeface="Calibri"/>
              <a:sym typeface="Calibri"/>
            </a:endParaRPr>
          </a:p>
        </p:txBody>
      </p:sp>
      <p:sp>
        <p:nvSpPr>
          <p:cNvPr id="310" name="Shape 310"/>
          <p:cNvSpPr txBox="1">
            <a:spLocks noGrp="1"/>
          </p:cNvSpPr>
          <p:nvPr>
            <p:ph type="body" idx="1"/>
          </p:nvPr>
        </p:nvSpPr>
        <p:spPr>
          <a:xfrm>
            <a:off x="304800" y="609600"/>
            <a:ext cx="5638800" cy="609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110"/>
              <a:buFont typeface="Arial"/>
              <a:buNone/>
            </a:pPr>
            <a:endParaRPr sz="111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22"/>
              </a:spcBef>
              <a:spcAft>
                <a:spcPts val="0"/>
              </a:spcAft>
              <a:buClr>
                <a:schemeClr val="dk1"/>
              </a:buClr>
              <a:buSzPts val="1110"/>
              <a:buFont typeface="Arial"/>
              <a:buNone/>
            </a:pPr>
            <a:r>
              <a:rPr lang="en-US" sz="1110" b="0" i="0" u="none" strike="noStrike" cap="none">
                <a:solidFill>
                  <a:schemeClr val="dk1"/>
                </a:solidFill>
                <a:latin typeface="Calibri"/>
                <a:ea typeface="Calibri"/>
                <a:cs typeface="Calibri"/>
                <a:sym typeface="Calibri"/>
              </a:rPr>
              <a:t>8. </a:t>
            </a:r>
            <a:r>
              <a:rPr lang="en-US" sz="1110" b="1" i="0" u="none" strike="noStrike" cap="none">
                <a:solidFill>
                  <a:schemeClr val="dk1"/>
                </a:solidFill>
                <a:latin typeface="Calibri"/>
                <a:ea typeface="Calibri"/>
                <a:cs typeface="Calibri"/>
                <a:sym typeface="Calibri"/>
              </a:rPr>
              <a:t>Bouncing off the Wall – Super Balls – Materials Experiment – </a:t>
            </a:r>
            <a:r>
              <a:rPr lang="en-US" sz="1110" b="0" i="0" u="none" strike="noStrike" cap="none">
                <a:solidFill>
                  <a:schemeClr val="dk1"/>
                </a:solidFill>
                <a:latin typeface="Calibri"/>
                <a:ea typeface="Calibri"/>
                <a:cs typeface="Calibri"/>
                <a:sym typeface="Calibri"/>
              </a:rPr>
              <a:t>Students learn about crosslinking of molecules by making rubber.</a:t>
            </a:r>
            <a:endParaRPr/>
          </a:p>
          <a:p>
            <a:pPr marL="342900" marR="0" lvl="0" indent="-342900" algn="l" rtl="0">
              <a:lnSpc>
                <a:spcPct val="90000"/>
              </a:lnSpc>
              <a:spcBef>
                <a:spcPts val="222"/>
              </a:spcBef>
              <a:spcAft>
                <a:spcPts val="0"/>
              </a:spcAft>
              <a:buClr>
                <a:schemeClr val="dk1"/>
              </a:buClr>
              <a:buSzPts val="1110"/>
              <a:buFont typeface="Arial"/>
              <a:buNone/>
            </a:pPr>
            <a:endParaRPr sz="1110" b="0" i="0" u="none" strike="noStrike" cap="none">
              <a:solidFill>
                <a:schemeClr val="dk1"/>
              </a:solidFill>
              <a:latin typeface="Calibri"/>
              <a:ea typeface="Calibri"/>
              <a:cs typeface="Calibri"/>
              <a:sym typeface="Calibri"/>
            </a:endParaRPr>
          </a:p>
        </p:txBody>
      </p:sp>
      <p:sp>
        <p:nvSpPr>
          <p:cNvPr id="311" name="Shape 311"/>
          <p:cNvSpPr/>
          <p:nvPr/>
        </p:nvSpPr>
        <p:spPr>
          <a:xfrm>
            <a:off x="228600" y="1295400"/>
            <a:ext cx="4572000"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8. Bouncing off the Wall – Super Balls – Materials Experiment</a:t>
            </a:r>
            <a:endParaRPr/>
          </a:p>
          <a:p>
            <a:pPr marL="0" marR="0" lvl="0" indent="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a. Liquid latex in 1-gallon jug</a:t>
            </a:r>
            <a:endParaRPr/>
          </a:p>
          <a:p>
            <a:pPr marL="0" marR="0" lvl="0" indent="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b. Vinegar in 1-gallon jug</a:t>
            </a:r>
            <a:endParaRPr/>
          </a:p>
          <a:p>
            <a:pPr marL="0" marR="0" lvl="0" indent="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c. Paper towels</a:t>
            </a:r>
            <a:endParaRPr/>
          </a:p>
          <a:p>
            <a:pPr marL="0" marR="0" lvl="0" indent="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d. Wooden sticks</a:t>
            </a:r>
            <a:endParaRPr/>
          </a:p>
          <a:p>
            <a:pPr marL="0" marR="0" lvl="0" indent="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e. Plastic cups</a:t>
            </a:r>
            <a:endParaRPr/>
          </a:p>
          <a:p>
            <a:pPr marL="0" marR="0" lvl="0" indent="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 Ziploc bags</a:t>
            </a:r>
            <a:endParaRPr sz="1400">
              <a:solidFill>
                <a:schemeClr val="dk1"/>
              </a:solidFill>
              <a:latin typeface="Calibri"/>
              <a:ea typeface="Calibri"/>
              <a:cs typeface="Calibri"/>
              <a:sym typeface="Calibri"/>
            </a:endParaRPr>
          </a:p>
        </p:txBody>
      </p:sp>
      <p:sp>
        <p:nvSpPr>
          <p:cNvPr id="312" name="Shape 312"/>
          <p:cNvSpPr/>
          <p:nvPr/>
        </p:nvSpPr>
        <p:spPr>
          <a:xfrm>
            <a:off x="304800" y="3276600"/>
            <a:ext cx="373380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Squirt 1 pump of liquid latex into cup- have kids stir with wooden stick and describe</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Squirt 1 pump of vinegar into the cup- have kids stir with wooden stick and describe</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Remove congealed mixture from cup and roll in hands to form a ball</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liquid latex  mixed with water and acid to make it thicker. This process is called coagulation. Mixing latex with vinegar (acetic acid) will cause the latex to solidify into rubber very quickly. Rubber is a specific type of polymer called an </a:t>
            </a:r>
            <a:r>
              <a:rPr lang="en-US" sz="1200" b="1">
                <a:solidFill>
                  <a:schemeClr val="dk1"/>
                </a:solidFill>
                <a:latin typeface="Calibri"/>
                <a:ea typeface="Calibri"/>
                <a:cs typeface="Calibri"/>
                <a:sym typeface="Calibri"/>
              </a:rPr>
              <a:t>elastomer</a:t>
            </a:r>
            <a:r>
              <a:rPr lang="en-US" sz="1200">
                <a:solidFill>
                  <a:schemeClr val="dk1"/>
                </a:solidFill>
                <a:latin typeface="Calibri"/>
                <a:ea typeface="Calibri"/>
                <a:cs typeface="Calibri"/>
                <a:sym typeface="Calibri"/>
              </a:rPr>
              <a:t>: a large molecule that can be stretched to at least twice its original length and returned to its original shape</a:t>
            </a:r>
            <a:endParaRPr/>
          </a:p>
        </p:txBody>
      </p:sp>
      <p:sp>
        <p:nvSpPr>
          <p:cNvPr id="313" name="Shape 313"/>
          <p:cNvSpPr/>
          <p:nvPr/>
        </p:nvSpPr>
        <p:spPr>
          <a:xfrm>
            <a:off x="4724400" y="3048000"/>
            <a:ext cx="4267200" cy="3416320"/>
          </a:xfrm>
          <a:prstGeom prst="rect">
            <a:avLst/>
          </a:prstGeom>
          <a:solidFill>
            <a:srgbClr val="5959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Talking Points </a:t>
            </a:r>
            <a:endParaRPr/>
          </a:p>
          <a:p>
            <a:pPr marL="0" marR="0" lvl="0" indent="0" algn="l" rtl="0">
              <a:spcBef>
                <a:spcPts val="0"/>
              </a:spcBef>
              <a:spcAft>
                <a:spcPts val="0"/>
              </a:spcAft>
              <a:buNone/>
            </a:pPr>
            <a:r>
              <a:rPr lang="en-US" sz="1800" b="1">
                <a:solidFill>
                  <a:schemeClr val="lt1"/>
                </a:solidFill>
                <a:latin typeface="Calibri"/>
                <a:ea typeface="Calibri"/>
                <a:cs typeface="Calibri"/>
                <a:sym typeface="Calibri"/>
              </a:rPr>
              <a:t>(Ask the kids what they think about….)</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What observations can you make? (just the latex)</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What observations can you make? (just the vinegar)</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How the congealed mixture feels?</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Does it bounce? </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Why do you think it behaves like it does?</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What do you think the term “elastic” or “elastomer” means</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What do you think Cross Linking means?</a:t>
            </a:r>
            <a:endParaRPr/>
          </a:p>
        </p:txBody>
      </p:sp>
      <p:sp>
        <p:nvSpPr>
          <p:cNvPr id="314" name="Shape 314"/>
          <p:cNvSpPr/>
          <p:nvPr/>
        </p:nvSpPr>
        <p:spPr>
          <a:xfrm rot="-1105063">
            <a:off x="2018533" y="1657884"/>
            <a:ext cx="3030650" cy="1564624"/>
          </a:xfrm>
          <a:prstGeom prst="irregularSeal1">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WARNING:</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Beware of LATEX Allergies!</a:t>
            </a:r>
            <a:endParaRPr sz="1600" b="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152400" y="1066800"/>
            <a:ext cx="4038600" cy="5562600"/>
          </a:xfrm>
          <a:prstGeom prst="rect">
            <a:avLst/>
          </a:prstGeom>
          <a:noFill/>
          <a:ln>
            <a:noFill/>
          </a:ln>
        </p:spPr>
        <p:txBody>
          <a:bodyPr spcFirstLastPara="1" wrap="square" lIns="91425" tIns="45700" rIns="91425" bIns="45700" anchor="t" anchorCtr="0">
            <a:noAutofit/>
          </a:bodyPr>
          <a:lstStyle/>
          <a:p>
            <a:pPr marL="342900" marR="0" lvl="0" indent="-182880" algn="l" rtl="0">
              <a:lnSpc>
                <a:spcPct val="80000"/>
              </a:lnSpc>
              <a:spcBef>
                <a:spcPts val="0"/>
              </a:spcBef>
              <a:spcAft>
                <a:spcPts val="0"/>
              </a:spcAft>
              <a:buClr>
                <a:schemeClr val="dk1"/>
              </a:buClr>
              <a:buSzPts val="1280"/>
              <a:buFont typeface="Arial"/>
              <a:buNone/>
            </a:pPr>
            <a:r>
              <a:rPr lang="en-US" sz="1100" b="1" i="0" u="none" strike="noStrike" cap="none">
                <a:solidFill>
                  <a:schemeClr val="dk1"/>
                </a:solidFill>
                <a:latin typeface="Calibri"/>
                <a:ea typeface="Calibri"/>
                <a:cs typeface="Calibri"/>
                <a:sym typeface="Calibri"/>
              </a:rPr>
              <a:t>1. Chemistry of Crime – Fingerprinting</a:t>
            </a:r>
            <a:endParaRPr sz="1100"/>
          </a:p>
          <a:p>
            <a:pPr marL="342900" marR="0" lvl="0" indent="-171450" algn="l" rtl="0">
              <a:lnSpc>
                <a:spcPct val="80000"/>
              </a:lnSpc>
              <a:spcBef>
                <a:spcPts val="256"/>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a. Paper Fingerprint cards</a:t>
            </a:r>
            <a:endParaRPr sz="1100"/>
          </a:p>
          <a:p>
            <a:pPr marL="342900" marR="0" lvl="0" indent="-171450" algn="l" rtl="0">
              <a:lnSpc>
                <a:spcPct val="80000"/>
              </a:lnSpc>
              <a:spcBef>
                <a:spcPts val="256"/>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b. Pencils</a:t>
            </a:r>
            <a:endParaRPr sz="1100"/>
          </a:p>
          <a:p>
            <a:pPr marL="342900" marR="0" lvl="0" indent="-171450" algn="l" rtl="0">
              <a:lnSpc>
                <a:spcPct val="80000"/>
              </a:lnSpc>
              <a:spcBef>
                <a:spcPts val="256"/>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c. Fingerprint identification guide</a:t>
            </a:r>
            <a:endParaRPr sz="1100"/>
          </a:p>
          <a:p>
            <a:pPr marL="342900" marR="0" lvl="0" indent="-171450" algn="l" rtl="0">
              <a:lnSpc>
                <a:spcPct val="80000"/>
              </a:lnSpc>
              <a:spcBef>
                <a:spcPts val="256"/>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d. Baby wipes/hand sanitizer</a:t>
            </a:r>
            <a:endParaRPr sz="1100"/>
          </a:p>
          <a:p>
            <a:pPr marL="342900" marR="0" lvl="0" indent="-182880" algn="l" rtl="0">
              <a:lnSpc>
                <a:spcPct val="80000"/>
              </a:lnSpc>
              <a:spcBef>
                <a:spcPts val="256"/>
              </a:spcBef>
              <a:spcAft>
                <a:spcPts val="0"/>
              </a:spcAft>
              <a:buClr>
                <a:schemeClr val="dk1"/>
              </a:buClr>
              <a:buSzPts val="1280"/>
              <a:buFont typeface="Arial"/>
              <a:buNone/>
            </a:pPr>
            <a:endParaRPr sz="1100" b="0" i="0" u="none" strike="noStrike" cap="none">
              <a:solidFill>
                <a:schemeClr val="dk1"/>
              </a:solidFill>
              <a:latin typeface="Calibri"/>
              <a:ea typeface="Calibri"/>
              <a:cs typeface="Calibri"/>
              <a:sym typeface="Calibri"/>
            </a:endParaRPr>
          </a:p>
          <a:p>
            <a:pPr marL="342900" marR="0" lvl="0" indent="-182880" algn="l" rtl="0">
              <a:lnSpc>
                <a:spcPct val="80000"/>
              </a:lnSpc>
              <a:spcBef>
                <a:spcPts val="256"/>
              </a:spcBef>
              <a:spcAft>
                <a:spcPts val="0"/>
              </a:spcAft>
              <a:buClr>
                <a:schemeClr val="dk1"/>
              </a:buClr>
              <a:buSzPts val="1280"/>
              <a:buFont typeface="Arial"/>
              <a:buNone/>
            </a:pPr>
            <a:r>
              <a:rPr lang="en-US" sz="1100" b="1" i="0" u="none" strike="noStrike" cap="none">
                <a:solidFill>
                  <a:schemeClr val="dk1"/>
                </a:solidFill>
                <a:latin typeface="Calibri"/>
                <a:ea typeface="Calibri"/>
                <a:cs typeface="Calibri"/>
                <a:sym typeface="Calibri"/>
              </a:rPr>
              <a:t>2. Chemistry of Crime – Hair Analysis</a:t>
            </a:r>
            <a:endParaRPr sz="1100"/>
          </a:p>
          <a:p>
            <a:pPr marL="342900" marR="0" lvl="0" indent="-168909" algn="l" rtl="0">
              <a:lnSpc>
                <a:spcPct val="80000"/>
              </a:lnSpc>
              <a:spcBef>
                <a:spcPts val="264"/>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a. Several microscopes</a:t>
            </a:r>
            <a:endParaRPr sz="1100"/>
          </a:p>
          <a:p>
            <a:pPr marL="342900" marR="0" lvl="0" indent="-168909" algn="l" rtl="0">
              <a:lnSpc>
                <a:spcPct val="80000"/>
              </a:lnSpc>
              <a:spcBef>
                <a:spcPts val="264"/>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b. Hair samples</a:t>
            </a:r>
            <a:endParaRPr sz="1100"/>
          </a:p>
          <a:p>
            <a:pPr marL="342900" marR="0" lvl="0" indent="-168909" algn="l" rtl="0">
              <a:lnSpc>
                <a:spcPct val="80000"/>
              </a:lnSpc>
              <a:spcBef>
                <a:spcPts val="264"/>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c. Laptop for digital microscope</a:t>
            </a:r>
            <a:endParaRPr sz="1100"/>
          </a:p>
          <a:p>
            <a:pPr marL="342900" marR="0" lvl="0" indent="-168909" algn="l" rtl="0">
              <a:lnSpc>
                <a:spcPct val="80000"/>
              </a:lnSpc>
              <a:spcBef>
                <a:spcPts val="264"/>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 d. extension cord &amp; outlet</a:t>
            </a:r>
            <a:endParaRPr sz="1100" b="0" i="0" u="none" strike="noStrike" cap="none">
              <a:solidFill>
                <a:schemeClr val="dk1"/>
              </a:solidFill>
              <a:latin typeface="Calibri"/>
              <a:ea typeface="Calibri"/>
              <a:cs typeface="Calibri"/>
              <a:sym typeface="Calibri"/>
            </a:endParaRPr>
          </a:p>
          <a:p>
            <a:pPr marL="342900" marR="0" lvl="0" indent="-182880" algn="l" rtl="0">
              <a:lnSpc>
                <a:spcPct val="80000"/>
              </a:lnSpc>
              <a:spcBef>
                <a:spcPts val="256"/>
              </a:spcBef>
              <a:spcAft>
                <a:spcPts val="0"/>
              </a:spcAft>
              <a:buClr>
                <a:schemeClr val="dk1"/>
              </a:buClr>
              <a:buSzPts val="1280"/>
              <a:buFont typeface="Arial"/>
              <a:buNone/>
            </a:pPr>
            <a:endParaRPr sz="1100" b="0" i="0" u="none" strike="noStrike" cap="none">
              <a:solidFill>
                <a:schemeClr val="dk1"/>
              </a:solidFill>
              <a:latin typeface="Calibri"/>
              <a:ea typeface="Calibri"/>
              <a:cs typeface="Calibri"/>
              <a:sym typeface="Calibri"/>
            </a:endParaRPr>
          </a:p>
          <a:p>
            <a:pPr marL="342900" marR="0" lvl="0" indent="-182880" algn="l" rtl="0">
              <a:lnSpc>
                <a:spcPct val="80000"/>
              </a:lnSpc>
              <a:spcBef>
                <a:spcPts val="256"/>
              </a:spcBef>
              <a:spcAft>
                <a:spcPts val="0"/>
              </a:spcAft>
              <a:buClr>
                <a:schemeClr val="dk1"/>
              </a:buClr>
              <a:buSzPts val="1280"/>
              <a:buFont typeface="Arial"/>
              <a:buNone/>
            </a:pPr>
            <a:r>
              <a:rPr lang="en-US" sz="1100" b="1" i="0" u="none" strike="noStrike" cap="none">
                <a:solidFill>
                  <a:schemeClr val="dk1"/>
                </a:solidFill>
                <a:latin typeface="Calibri"/>
                <a:ea typeface="Calibri"/>
                <a:cs typeface="Calibri"/>
                <a:sym typeface="Calibri"/>
              </a:rPr>
              <a:t>3. </a:t>
            </a:r>
            <a:r>
              <a:rPr lang="en-US" sz="1100" b="1"/>
              <a:t>Chemistry of Energy - How Does Energy Work in Our Bodies?</a:t>
            </a:r>
            <a:endParaRPr sz="1100"/>
          </a:p>
          <a:p>
            <a:pPr marL="342900" marR="0" lvl="0" indent="-168909" algn="l" rtl="0">
              <a:lnSpc>
                <a:spcPct val="80000"/>
              </a:lnSpc>
              <a:spcBef>
                <a:spcPts val="264"/>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a. </a:t>
            </a:r>
            <a:r>
              <a:rPr lang="en-US" sz="1100"/>
              <a:t>Energy sticks</a:t>
            </a:r>
            <a:endParaRPr sz="1100"/>
          </a:p>
          <a:p>
            <a:pPr marL="342900" marR="0" lvl="0" indent="-168909" algn="l" rtl="0">
              <a:lnSpc>
                <a:spcPct val="80000"/>
              </a:lnSpc>
              <a:spcBef>
                <a:spcPts val="264"/>
              </a:spcBef>
              <a:spcAft>
                <a:spcPts val="0"/>
              </a:spcAft>
              <a:buClr>
                <a:schemeClr val="dk1"/>
              </a:buClr>
              <a:buSzPts val="1100"/>
              <a:buFont typeface="Noto Sans Symbols"/>
              <a:buChar char="❑"/>
            </a:pPr>
            <a:r>
              <a:rPr lang="en-US" sz="1100"/>
              <a:t>b. Energy balls</a:t>
            </a:r>
            <a:endParaRPr sz="1100"/>
          </a:p>
          <a:p>
            <a:pPr marL="342900" marR="0" lvl="0" indent="-182880" algn="l" rtl="0">
              <a:lnSpc>
                <a:spcPct val="80000"/>
              </a:lnSpc>
              <a:spcBef>
                <a:spcPts val="256"/>
              </a:spcBef>
              <a:spcAft>
                <a:spcPts val="0"/>
              </a:spcAft>
              <a:buClr>
                <a:schemeClr val="dk1"/>
              </a:buClr>
              <a:buSzPts val="1280"/>
              <a:buFont typeface="Arial"/>
              <a:buNone/>
            </a:pPr>
            <a:endParaRPr sz="1100" b="0" i="0" u="none" strike="noStrike" cap="none">
              <a:solidFill>
                <a:schemeClr val="dk1"/>
              </a:solidFill>
              <a:latin typeface="Calibri"/>
              <a:ea typeface="Calibri"/>
              <a:cs typeface="Calibri"/>
              <a:sym typeface="Calibri"/>
            </a:endParaRPr>
          </a:p>
          <a:p>
            <a:pPr marL="342900" marR="0" lvl="0" indent="-182880" algn="l" rtl="0">
              <a:lnSpc>
                <a:spcPct val="80000"/>
              </a:lnSpc>
              <a:spcBef>
                <a:spcPts val="256"/>
              </a:spcBef>
              <a:spcAft>
                <a:spcPts val="0"/>
              </a:spcAft>
              <a:buClr>
                <a:schemeClr val="dk1"/>
              </a:buClr>
              <a:buSzPts val="1280"/>
              <a:buFont typeface="Arial"/>
              <a:buNone/>
            </a:pPr>
            <a:r>
              <a:rPr lang="en-US" sz="1100" b="1" i="0" u="none" strike="noStrike" cap="none">
                <a:solidFill>
                  <a:schemeClr val="dk1"/>
                </a:solidFill>
                <a:latin typeface="Calibri"/>
                <a:ea typeface="Calibri"/>
                <a:cs typeface="Calibri"/>
                <a:sym typeface="Calibri"/>
              </a:rPr>
              <a:t>4. </a:t>
            </a:r>
            <a:r>
              <a:rPr lang="en-US" sz="1100" b="1"/>
              <a:t>Chemistry of Energy – Energy takes many Forms</a:t>
            </a:r>
            <a:endParaRPr sz="1100"/>
          </a:p>
          <a:p>
            <a:pPr marL="342900" marR="0" lvl="0" indent="-168909" algn="l" rtl="0">
              <a:lnSpc>
                <a:spcPct val="80000"/>
              </a:lnSpc>
              <a:spcBef>
                <a:spcPts val="264"/>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a. </a:t>
            </a:r>
            <a:r>
              <a:rPr lang="en-US" sz="1100"/>
              <a:t>Steel spheres</a:t>
            </a:r>
            <a:endParaRPr sz="1100"/>
          </a:p>
          <a:p>
            <a:pPr marL="342900" marR="0" lvl="0" indent="-168909" algn="l" rtl="0">
              <a:lnSpc>
                <a:spcPct val="80000"/>
              </a:lnSpc>
              <a:spcBef>
                <a:spcPts val="264"/>
              </a:spcBef>
              <a:spcAft>
                <a:spcPts val="0"/>
              </a:spcAft>
              <a:buClr>
                <a:schemeClr val="dk1"/>
              </a:buClr>
              <a:buSzPts val="1100"/>
              <a:buFont typeface="Noto Sans Symbols"/>
              <a:buChar char="❑"/>
            </a:pPr>
            <a:r>
              <a:rPr lang="en-US" sz="1100"/>
              <a:t>b. quarters of paper</a:t>
            </a:r>
            <a:endParaRPr sz="1100"/>
          </a:p>
          <a:p>
            <a:pPr marL="342900" marR="0" lvl="0" indent="-168909" algn="l" rtl="0">
              <a:lnSpc>
                <a:spcPct val="80000"/>
              </a:lnSpc>
              <a:spcBef>
                <a:spcPts val="264"/>
              </a:spcBef>
              <a:spcAft>
                <a:spcPts val="0"/>
              </a:spcAft>
              <a:buClr>
                <a:schemeClr val="dk1"/>
              </a:buClr>
              <a:buSzPts val="1100"/>
              <a:buFont typeface="Noto Sans Symbols"/>
              <a:buChar char="❑"/>
            </a:pPr>
            <a:r>
              <a:rPr lang="en-US" sz="1100"/>
              <a:t>c. quarters of aluminum foil</a:t>
            </a:r>
            <a:endParaRPr sz="1100"/>
          </a:p>
          <a:p>
            <a:pPr marL="0" marR="0" lvl="0" indent="0" algn="l" rtl="0">
              <a:lnSpc>
                <a:spcPct val="80000"/>
              </a:lnSpc>
              <a:spcBef>
                <a:spcPts val="256"/>
              </a:spcBef>
              <a:spcAft>
                <a:spcPts val="0"/>
              </a:spcAft>
              <a:buClr>
                <a:schemeClr val="dk1"/>
              </a:buClr>
              <a:buSzPts val="1280"/>
              <a:buFont typeface="Arial"/>
              <a:buNone/>
            </a:pPr>
            <a:endParaRPr sz="1100"/>
          </a:p>
        </p:txBody>
      </p:sp>
      <p:sp>
        <p:nvSpPr>
          <p:cNvPr id="102" name="Shape 102"/>
          <p:cNvSpPr txBox="1">
            <a:spLocks noGrp="1"/>
          </p:cNvSpPr>
          <p:nvPr>
            <p:ph type="title"/>
          </p:nvPr>
        </p:nvSpPr>
        <p:spPr>
          <a:xfrm>
            <a:off x="0" y="46050"/>
            <a:ext cx="9144000" cy="848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r>
              <a:rPr lang="en-US" sz="3000" b="1" i="0" u="none" strike="noStrike" cap="none">
                <a:solidFill>
                  <a:schemeClr val="dk1"/>
                </a:solidFill>
                <a:latin typeface="Calibri"/>
                <a:ea typeface="Calibri"/>
                <a:cs typeface="Calibri"/>
                <a:sym typeface="Calibri"/>
              </a:rPr>
              <a:t>Summary of Items Needed for Cycle #1 Experiments:</a:t>
            </a:r>
            <a:endParaRPr sz="3000" b="1" i="0" u="none" strike="noStrike" cap="none">
              <a:solidFill>
                <a:schemeClr val="dk1"/>
              </a:solidFill>
              <a:latin typeface="Calibri"/>
              <a:ea typeface="Calibri"/>
              <a:cs typeface="Calibri"/>
              <a:sym typeface="Calibri"/>
            </a:endParaRPr>
          </a:p>
        </p:txBody>
      </p:sp>
      <p:sp>
        <p:nvSpPr>
          <p:cNvPr id="103" name="Shape 103"/>
          <p:cNvSpPr txBox="1">
            <a:spLocks noGrp="1"/>
          </p:cNvSpPr>
          <p:nvPr>
            <p:ph type="body" idx="2"/>
          </p:nvPr>
        </p:nvSpPr>
        <p:spPr>
          <a:xfrm>
            <a:off x="4316600" y="1066800"/>
            <a:ext cx="4719900" cy="5562600"/>
          </a:xfrm>
          <a:prstGeom prst="rect">
            <a:avLst/>
          </a:prstGeom>
        </p:spPr>
        <p:txBody>
          <a:bodyPr spcFirstLastPara="1" wrap="square" lIns="91425" tIns="91425" rIns="91425" bIns="91425" anchor="t" anchorCtr="0">
            <a:noAutofit/>
          </a:bodyPr>
          <a:lstStyle/>
          <a:p>
            <a:pPr marL="342900" lvl="0" indent="-182880" rtl="0">
              <a:lnSpc>
                <a:spcPct val="80000"/>
              </a:lnSpc>
              <a:spcBef>
                <a:spcPts val="256"/>
              </a:spcBef>
              <a:spcAft>
                <a:spcPts val="0"/>
              </a:spcAft>
              <a:buClr>
                <a:schemeClr val="dk1"/>
              </a:buClr>
              <a:buSzPts val="1280"/>
              <a:buFont typeface="Arial"/>
              <a:buNone/>
            </a:pPr>
            <a:r>
              <a:rPr lang="en-US" sz="1100" b="1"/>
              <a:t>5. Health &amp; Wellness Interactive Demo – How much sugar is REALLY in that?</a:t>
            </a:r>
            <a:endParaRPr sz="1100"/>
          </a:p>
          <a:p>
            <a:pPr marL="342900" lvl="0" indent="-168909" rtl="0">
              <a:lnSpc>
                <a:spcPct val="80000"/>
              </a:lnSpc>
              <a:spcBef>
                <a:spcPts val="264"/>
              </a:spcBef>
              <a:spcAft>
                <a:spcPts val="0"/>
              </a:spcAft>
              <a:buSzPts val="1100"/>
              <a:buFont typeface="Noto Sans Symbols"/>
              <a:buChar char="❑"/>
            </a:pPr>
            <a:r>
              <a:rPr lang="en-US" sz="1100"/>
              <a:t>a. Sugar cubes</a:t>
            </a:r>
            <a:endParaRPr sz="1100"/>
          </a:p>
          <a:p>
            <a:pPr marL="342900" lvl="0" indent="-168909" rtl="0">
              <a:lnSpc>
                <a:spcPct val="80000"/>
              </a:lnSpc>
              <a:spcBef>
                <a:spcPts val="264"/>
              </a:spcBef>
              <a:spcAft>
                <a:spcPts val="0"/>
              </a:spcAft>
              <a:buSzPts val="1100"/>
              <a:buFont typeface="Noto Sans Symbols"/>
              <a:buChar char="❑"/>
            </a:pPr>
            <a:r>
              <a:rPr lang="en-US" sz="1100"/>
              <a:t>b. Couple of common edible items (can of soda, bottle of soda, candy bar, granola bar)</a:t>
            </a:r>
            <a:endParaRPr sz="1100"/>
          </a:p>
          <a:p>
            <a:pPr marL="342900" lvl="0" indent="-168909" rtl="0">
              <a:lnSpc>
                <a:spcPct val="80000"/>
              </a:lnSpc>
              <a:spcBef>
                <a:spcPts val="264"/>
              </a:spcBef>
              <a:spcAft>
                <a:spcPts val="0"/>
              </a:spcAft>
              <a:buSzPts val="1100"/>
              <a:buFont typeface="Noto Sans Symbols"/>
              <a:buChar char="❑"/>
            </a:pPr>
            <a:r>
              <a:rPr lang="en-US" sz="1100"/>
              <a:t>c. Small scale</a:t>
            </a:r>
            <a:endParaRPr sz="1100"/>
          </a:p>
          <a:p>
            <a:pPr marL="342900" lvl="0" indent="-182880" rtl="0">
              <a:lnSpc>
                <a:spcPct val="80000"/>
              </a:lnSpc>
              <a:spcBef>
                <a:spcPts val="256"/>
              </a:spcBef>
              <a:spcAft>
                <a:spcPts val="0"/>
              </a:spcAft>
              <a:buClr>
                <a:schemeClr val="dk1"/>
              </a:buClr>
              <a:buSzPts val="1280"/>
              <a:buFont typeface="Arial"/>
              <a:buNone/>
            </a:pPr>
            <a:endParaRPr sz="1100"/>
          </a:p>
          <a:p>
            <a:pPr marL="342900" lvl="0" indent="-182880" rtl="0">
              <a:lnSpc>
                <a:spcPct val="80000"/>
              </a:lnSpc>
              <a:spcBef>
                <a:spcPts val="256"/>
              </a:spcBef>
              <a:spcAft>
                <a:spcPts val="0"/>
              </a:spcAft>
              <a:buClr>
                <a:schemeClr val="dk1"/>
              </a:buClr>
              <a:buSzPts val="1280"/>
              <a:buFont typeface="Arial"/>
              <a:buNone/>
            </a:pPr>
            <a:r>
              <a:rPr lang="en-US" sz="1100" b="1"/>
              <a:t>6. Health &amp; Wellness – Diabetes and You?</a:t>
            </a:r>
            <a:endParaRPr sz="1100"/>
          </a:p>
          <a:p>
            <a:pPr marL="342900" lvl="0" indent="-168909" rtl="0">
              <a:lnSpc>
                <a:spcPct val="80000"/>
              </a:lnSpc>
              <a:spcBef>
                <a:spcPts val="264"/>
              </a:spcBef>
              <a:spcAft>
                <a:spcPts val="0"/>
              </a:spcAft>
              <a:buSzPts val="1100"/>
              <a:buFont typeface="Noto Sans Symbols"/>
              <a:buChar char="❑"/>
            </a:pPr>
            <a:r>
              <a:rPr lang="en-US" sz="1100"/>
              <a:t>a. Dip strips</a:t>
            </a:r>
            <a:endParaRPr sz="1100"/>
          </a:p>
          <a:p>
            <a:pPr marL="342900" lvl="0" indent="-168909" rtl="0">
              <a:lnSpc>
                <a:spcPct val="80000"/>
              </a:lnSpc>
              <a:spcBef>
                <a:spcPts val="264"/>
              </a:spcBef>
              <a:spcAft>
                <a:spcPts val="0"/>
              </a:spcAft>
              <a:buSzPts val="1100"/>
              <a:buFont typeface="Noto Sans Symbols"/>
              <a:buChar char="❑"/>
            </a:pPr>
            <a:r>
              <a:rPr lang="en-US" sz="1100"/>
              <a:t>b. Fake urine samples</a:t>
            </a:r>
            <a:endParaRPr sz="1100"/>
          </a:p>
          <a:p>
            <a:pPr marL="342900" lvl="0" indent="-168909" rtl="0">
              <a:lnSpc>
                <a:spcPct val="80000"/>
              </a:lnSpc>
              <a:spcBef>
                <a:spcPts val="264"/>
              </a:spcBef>
              <a:spcAft>
                <a:spcPts val="0"/>
              </a:spcAft>
              <a:buSzPts val="1100"/>
              <a:buFont typeface="Noto Sans Symbols"/>
              <a:buChar char="❑"/>
            </a:pPr>
            <a:r>
              <a:rPr lang="en-US" sz="1100"/>
              <a:t>c. Paper towels</a:t>
            </a:r>
            <a:endParaRPr sz="1100"/>
          </a:p>
          <a:p>
            <a:pPr marL="342900" lvl="0" indent="-182880" rtl="0">
              <a:lnSpc>
                <a:spcPct val="80000"/>
              </a:lnSpc>
              <a:spcBef>
                <a:spcPts val="256"/>
              </a:spcBef>
              <a:spcAft>
                <a:spcPts val="0"/>
              </a:spcAft>
              <a:buClr>
                <a:schemeClr val="dk1"/>
              </a:buClr>
              <a:buSzPts val="1280"/>
              <a:buFont typeface="Arial"/>
              <a:buNone/>
            </a:pPr>
            <a:endParaRPr sz="1100"/>
          </a:p>
          <a:p>
            <a:pPr marL="342900" lvl="0" indent="-182880" rtl="0">
              <a:lnSpc>
                <a:spcPct val="80000"/>
              </a:lnSpc>
              <a:spcBef>
                <a:spcPts val="256"/>
              </a:spcBef>
              <a:spcAft>
                <a:spcPts val="0"/>
              </a:spcAft>
              <a:buClr>
                <a:schemeClr val="dk1"/>
              </a:buClr>
              <a:buSzPts val="1280"/>
              <a:buFont typeface="Arial"/>
              <a:buNone/>
            </a:pPr>
            <a:r>
              <a:rPr lang="en-US" sz="1100" b="1"/>
              <a:t>7. Monster Snot! – The Chemistry of Polymers – Materials Experiment</a:t>
            </a:r>
            <a:endParaRPr sz="1100"/>
          </a:p>
          <a:p>
            <a:pPr marL="342900" lvl="0" indent="-168909" rtl="0">
              <a:lnSpc>
                <a:spcPct val="80000"/>
              </a:lnSpc>
              <a:spcBef>
                <a:spcPts val="264"/>
              </a:spcBef>
              <a:spcAft>
                <a:spcPts val="0"/>
              </a:spcAft>
              <a:buSzPts val="1100"/>
              <a:buFont typeface="Noto Sans Symbols"/>
              <a:buChar char="❑"/>
            </a:pPr>
            <a:r>
              <a:rPr lang="en-US" sz="1100"/>
              <a:t>a. PVA solution in 1-gallon jug</a:t>
            </a:r>
            <a:endParaRPr sz="1100"/>
          </a:p>
          <a:p>
            <a:pPr marL="342900" lvl="0" indent="-168909" rtl="0">
              <a:lnSpc>
                <a:spcPct val="80000"/>
              </a:lnSpc>
              <a:spcBef>
                <a:spcPts val="264"/>
              </a:spcBef>
              <a:spcAft>
                <a:spcPts val="0"/>
              </a:spcAft>
              <a:buSzPts val="1100"/>
              <a:buFont typeface="Noto Sans Symbols"/>
              <a:buChar char="❑"/>
            </a:pPr>
            <a:r>
              <a:rPr lang="en-US" sz="1100"/>
              <a:t>b. Borax solution in 1-gallon jug</a:t>
            </a:r>
            <a:endParaRPr sz="1100"/>
          </a:p>
          <a:p>
            <a:pPr marL="342900" lvl="0" indent="-168909" rtl="0">
              <a:lnSpc>
                <a:spcPct val="80000"/>
              </a:lnSpc>
              <a:spcBef>
                <a:spcPts val="264"/>
              </a:spcBef>
              <a:spcAft>
                <a:spcPts val="0"/>
              </a:spcAft>
              <a:buSzPts val="1100"/>
              <a:buFont typeface="Noto Sans Symbols"/>
              <a:buChar char="❑"/>
            </a:pPr>
            <a:r>
              <a:rPr lang="en-US" sz="1100"/>
              <a:t>c. Paper towels</a:t>
            </a:r>
            <a:endParaRPr sz="1100"/>
          </a:p>
          <a:p>
            <a:pPr marL="342900" lvl="0" indent="-168909" rtl="0">
              <a:lnSpc>
                <a:spcPct val="80000"/>
              </a:lnSpc>
              <a:spcBef>
                <a:spcPts val="264"/>
              </a:spcBef>
              <a:spcAft>
                <a:spcPts val="0"/>
              </a:spcAft>
              <a:buSzPts val="1100"/>
              <a:buFont typeface="Noto Sans Symbols"/>
              <a:buChar char="❑"/>
            </a:pPr>
            <a:r>
              <a:rPr lang="en-US" sz="1100"/>
              <a:t>d. Wooden sticks</a:t>
            </a:r>
            <a:endParaRPr sz="1100"/>
          </a:p>
          <a:p>
            <a:pPr marL="342900" lvl="0" indent="-168909" rtl="0">
              <a:lnSpc>
                <a:spcPct val="80000"/>
              </a:lnSpc>
              <a:spcBef>
                <a:spcPts val="264"/>
              </a:spcBef>
              <a:spcAft>
                <a:spcPts val="0"/>
              </a:spcAft>
              <a:buSzPts val="1100"/>
              <a:buFont typeface="Noto Sans Symbols"/>
              <a:buChar char="❑"/>
            </a:pPr>
            <a:r>
              <a:rPr lang="en-US" sz="1100"/>
              <a:t>e. Plastic cups</a:t>
            </a:r>
            <a:endParaRPr sz="1100"/>
          </a:p>
          <a:p>
            <a:pPr marL="342900" lvl="0" indent="-168909" rtl="0">
              <a:lnSpc>
                <a:spcPct val="80000"/>
              </a:lnSpc>
              <a:spcBef>
                <a:spcPts val="264"/>
              </a:spcBef>
              <a:spcAft>
                <a:spcPts val="0"/>
              </a:spcAft>
              <a:buSzPts val="1100"/>
              <a:buFont typeface="Noto Sans Symbols"/>
              <a:buChar char="❑"/>
            </a:pPr>
            <a:r>
              <a:rPr lang="en-US" sz="1100"/>
              <a:t>f. Ziploc bags</a:t>
            </a:r>
            <a:endParaRPr sz="1100"/>
          </a:p>
          <a:p>
            <a:pPr marL="342900" lvl="0" indent="-182880" rtl="0">
              <a:lnSpc>
                <a:spcPct val="80000"/>
              </a:lnSpc>
              <a:spcBef>
                <a:spcPts val="256"/>
              </a:spcBef>
              <a:spcAft>
                <a:spcPts val="0"/>
              </a:spcAft>
              <a:buClr>
                <a:schemeClr val="dk1"/>
              </a:buClr>
              <a:buSzPts val="1280"/>
              <a:buFont typeface="Arial"/>
              <a:buNone/>
            </a:pPr>
            <a:endParaRPr sz="1100"/>
          </a:p>
          <a:p>
            <a:pPr marL="342900" lvl="0" indent="-182880" rtl="0">
              <a:lnSpc>
                <a:spcPct val="80000"/>
              </a:lnSpc>
              <a:spcBef>
                <a:spcPts val="256"/>
              </a:spcBef>
              <a:spcAft>
                <a:spcPts val="0"/>
              </a:spcAft>
              <a:buClr>
                <a:schemeClr val="dk1"/>
              </a:buClr>
              <a:buSzPts val="1280"/>
              <a:buFont typeface="Arial"/>
              <a:buNone/>
            </a:pPr>
            <a:r>
              <a:rPr lang="en-US" sz="1100" b="1"/>
              <a:t>8. Bouncing off the Wall – Super Balls – Materials Experiment</a:t>
            </a:r>
            <a:endParaRPr sz="1100"/>
          </a:p>
          <a:p>
            <a:pPr marL="342900" lvl="0" indent="-168909" rtl="0">
              <a:lnSpc>
                <a:spcPct val="80000"/>
              </a:lnSpc>
              <a:spcBef>
                <a:spcPts val="264"/>
              </a:spcBef>
              <a:spcAft>
                <a:spcPts val="0"/>
              </a:spcAft>
              <a:buSzPts val="1100"/>
              <a:buFont typeface="Noto Sans Symbols"/>
              <a:buChar char="❑"/>
            </a:pPr>
            <a:r>
              <a:rPr lang="en-US" sz="1100"/>
              <a:t>a. Liquid latex in 1-gallon jug</a:t>
            </a:r>
            <a:endParaRPr sz="1100"/>
          </a:p>
          <a:p>
            <a:pPr marL="342900" lvl="0" indent="-168909" rtl="0">
              <a:lnSpc>
                <a:spcPct val="80000"/>
              </a:lnSpc>
              <a:spcBef>
                <a:spcPts val="264"/>
              </a:spcBef>
              <a:spcAft>
                <a:spcPts val="0"/>
              </a:spcAft>
              <a:buSzPts val="1100"/>
              <a:buFont typeface="Noto Sans Symbols"/>
              <a:buChar char="❑"/>
            </a:pPr>
            <a:r>
              <a:rPr lang="en-US" sz="1100"/>
              <a:t>b. Vinegar in 1-gallon jug</a:t>
            </a:r>
            <a:endParaRPr sz="1100"/>
          </a:p>
          <a:p>
            <a:pPr marL="342900" lvl="0" indent="-168909" rtl="0">
              <a:lnSpc>
                <a:spcPct val="80000"/>
              </a:lnSpc>
              <a:spcBef>
                <a:spcPts val="264"/>
              </a:spcBef>
              <a:spcAft>
                <a:spcPts val="0"/>
              </a:spcAft>
              <a:buSzPts val="1100"/>
              <a:buFont typeface="Noto Sans Symbols"/>
              <a:buChar char="❑"/>
            </a:pPr>
            <a:r>
              <a:rPr lang="en-US" sz="1100"/>
              <a:t>c. Paper towels</a:t>
            </a:r>
            <a:endParaRPr sz="1100"/>
          </a:p>
          <a:p>
            <a:pPr marL="342900" lvl="0" indent="-168909" rtl="0">
              <a:lnSpc>
                <a:spcPct val="80000"/>
              </a:lnSpc>
              <a:spcBef>
                <a:spcPts val="264"/>
              </a:spcBef>
              <a:spcAft>
                <a:spcPts val="0"/>
              </a:spcAft>
              <a:buSzPts val="1100"/>
              <a:buFont typeface="Noto Sans Symbols"/>
              <a:buChar char="❑"/>
            </a:pPr>
            <a:r>
              <a:rPr lang="en-US" sz="1100"/>
              <a:t>d. Wooden sticks</a:t>
            </a:r>
            <a:endParaRPr sz="1100"/>
          </a:p>
          <a:p>
            <a:pPr marL="342900" lvl="0" indent="-168909" rtl="0">
              <a:lnSpc>
                <a:spcPct val="80000"/>
              </a:lnSpc>
              <a:spcBef>
                <a:spcPts val="264"/>
              </a:spcBef>
              <a:spcAft>
                <a:spcPts val="0"/>
              </a:spcAft>
              <a:buSzPts val="1100"/>
              <a:buFont typeface="Noto Sans Symbols"/>
              <a:buChar char="❑"/>
            </a:pPr>
            <a:r>
              <a:rPr lang="en-US" sz="1100"/>
              <a:t>e. Plastic cups</a:t>
            </a:r>
            <a:endParaRPr sz="1100"/>
          </a:p>
          <a:p>
            <a:pPr marL="342900" lvl="0" indent="-168909" rtl="0">
              <a:lnSpc>
                <a:spcPct val="80000"/>
              </a:lnSpc>
              <a:spcBef>
                <a:spcPts val="264"/>
              </a:spcBef>
              <a:spcAft>
                <a:spcPts val="0"/>
              </a:spcAft>
              <a:buSzPts val="1100"/>
              <a:buFont typeface="Noto Sans Symbols"/>
              <a:buChar char="❑"/>
            </a:pPr>
            <a:r>
              <a:rPr lang="en-US" sz="1100"/>
              <a:t>f. Ziploc bags</a:t>
            </a:r>
            <a:endParaRPr sz="1100"/>
          </a:p>
          <a:p>
            <a:pPr marL="0" lvl="0" indent="0">
              <a:spcBef>
                <a:spcPts val="560"/>
              </a:spcBef>
              <a:spcAft>
                <a:spcPts val="0"/>
              </a:spcAft>
              <a:buNone/>
            </a:pP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Chemistry of Crime</a:t>
            </a:r>
            <a:br>
              <a:rPr lang="en-US" sz="4400" b="1"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Fingerprinting</a:t>
            </a:r>
            <a:endParaRPr sz="44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110" name="Shape 110"/>
          <p:cNvSpPr txBox="1"/>
          <p:nvPr/>
        </p:nvSpPr>
        <p:spPr>
          <a:xfrm>
            <a:off x="0" y="6088559"/>
            <a:ext cx="3513654"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rgbClr val="0000FF"/>
                </a:solidFill>
                <a:latin typeface="Calibri"/>
                <a:ea typeface="Calibri"/>
                <a:cs typeface="Calibri"/>
                <a:sym typeface="Calibri"/>
              </a:rPr>
              <a:t>Experiment #1</a:t>
            </a:r>
            <a:endParaRPr sz="4400">
              <a:solidFill>
                <a:srgbClr val="0000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152400"/>
            <a:ext cx="8229600" cy="5635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Calibri"/>
              <a:buNone/>
            </a:pPr>
            <a:r>
              <a:rPr lang="en-US" sz="2000" b="1" i="0" u="none" strike="noStrike" cap="none" dirty="0">
                <a:solidFill>
                  <a:schemeClr val="dk1"/>
                </a:solidFill>
                <a:latin typeface="Calibri"/>
                <a:ea typeface="Calibri"/>
                <a:cs typeface="Calibri"/>
                <a:sym typeface="Calibri"/>
              </a:rPr>
              <a:t>Family Science Night: Chemistry of Crime – Fingerprinting </a:t>
            </a:r>
            <a:endParaRPr sz="2000" b="0" i="0" u="none" strike="noStrike" cap="none" dirty="0">
              <a:solidFill>
                <a:schemeClr val="dk1"/>
              </a:solidFill>
              <a:latin typeface="Calibri"/>
              <a:ea typeface="Calibri"/>
              <a:cs typeface="Calibri"/>
              <a:sym typeface="Calibri"/>
            </a:endParaRPr>
          </a:p>
        </p:txBody>
      </p:sp>
      <p:sp>
        <p:nvSpPr>
          <p:cNvPr id="117" name="Shape 117"/>
          <p:cNvSpPr txBox="1">
            <a:spLocks noGrp="1"/>
          </p:cNvSpPr>
          <p:nvPr>
            <p:ph type="body" idx="1"/>
          </p:nvPr>
        </p:nvSpPr>
        <p:spPr>
          <a:xfrm>
            <a:off x="0" y="685800"/>
            <a:ext cx="8991600" cy="2209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Arial"/>
              <a:buNone/>
            </a:pPr>
            <a:r>
              <a:rPr lang="en-US" sz="1200" b="1" i="0" u="none" strike="noStrike" cap="none">
                <a:solidFill>
                  <a:schemeClr val="dk1"/>
                </a:solidFill>
                <a:latin typeface="Calibri"/>
                <a:ea typeface="Calibri"/>
                <a:cs typeface="Calibri"/>
                <a:sym typeface="Calibri"/>
              </a:rPr>
              <a:t>Chemistry of Crime – Fingerprinting – </a:t>
            </a:r>
            <a:r>
              <a:rPr lang="en-US" sz="1200" b="0" i="0" u="none" strike="noStrike" cap="none">
                <a:solidFill>
                  <a:schemeClr val="dk1"/>
                </a:solidFill>
                <a:latin typeface="Calibri"/>
                <a:ea typeface="Calibri"/>
                <a:cs typeface="Calibri"/>
                <a:sym typeface="Calibri"/>
              </a:rPr>
              <a:t>Everyone has fingerprints and everyone’s fingerprints are slightly different.  Students learn a very basic way to take their own fingerprints.</a:t>
            </a:r>
            <a:endParaRPr/>
          </a:p>
          <a:p>
            <a:pPr marL="342900" marR="0" lvl="0" indent="-182880" algn="l" rtl="0">
              <a:spcBef>
                <a:spcPts val="240"/>
              </a:spcBef>
              <a:spcAft>
                <a:spcPts val="0"/>
              </a:spcAft>
              <a:buClr>
                <a:schemeClr val="dk1"/>
              </a:buClr>
              <a:buSzPts val="1200"/>
              <a:buFont typeface="Arial"/>
              <a:buNone/>
            </a:pPr>
            <a:r>
              <a:rPr lang="en-US" sz="1200" b="1" i="0" u="none" strike="noStrike" cap="none">
                <a:solidFill>
                  <a:schemeClr val="dk1"/>
                </a:solidFill>
                <a:latin typeface="Calibri"/>
                <a:ea typeface="Calibri"/>
                <a:cs typeface="Calibri"/>
                <a:sym typeface="Calibri"/>
              </a:rPr>
              <a:t>Supplies</a:t>
            </a:r>
            <a:endParaRPr/>
          </a:p>
          <a:p>
            <a:pPr marL="342900" marR="0" lvl="0" indent="-182880" algn="l" rtl="0">
              <a:spcBef>
                <a:spcPts val="24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a. Paper Fingerprint cards</a:t>
            </a:r>
            <a:endParaRPr/>
          </a:p>
          <a:p>
            <a:pPr marL="342900" marR="0" lvl="0" indent="-182880" algn="l" rtl="0">
              <a:spcBef>
                <a:spcPts val="24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b. Pencils</a:t>
            </a:r>
            <a:endParaRPr/>
          </a:p>
          <a:p>
            <a:pPr marL="342900" marR="0" lvl="0" indent="-182880" algn="l" rtl="0">
              <a:spcBef>
                <a:spcPts val="24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c. Fingerprint identification guide</a:t>
            </a:r>
            <a:endParaRPr/>
          </a:p>
          <a:p>
            <a:pPr marL="342900" marR="0" lvl="0" indent="-182880" algn="l" rtl="0">
              <a:spcBef>
                <a:spcPts val="24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d. Baby wipes/hand sanitizer</a:t>
            </a:r>
            <a:endParaRPr/>
          </a:p>
          <a:p>
            <a:pPr marL="342900" marR="0" lvl="0" indent="-182880" algn="l" rtl="0">
              <a:spcBef>
                <a:spcPts val="24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e. Scotch Tape</a:t>
            </a:r>
            <a:endParaRPr/>
          </a:p>
        </p:txBody>
      </p:sp>
      <p:grpSp>
        <p:nvGrpSpPr>
          <p:cNvPr id="2" name="Group 1"/>
          <p:cNvGrpSpPr/>
          <p:nvPr/>
        </p:nvGrpSpPr>
        <p:grpSpPr>
          <a:xfrm>
            <a:off x="0" y="2895600"/>
            <a:ext cx="9144000" cy="1569793"/>
            <a:chOff x="0" y="2895600"/>
            <a:chExt cx="9144000" cy="1569793"/>
          </a:xfrm>
        </p:grpSpPr>
        <p:grpSp>
          <p:nvGrpSpPr>
            <p:cNvPr id="118" name="Shape 118"/>
            <p:cNvGrpSpPr/>
            <p:nvPr/>
          </p:nvGrpSpPr>
          <p:grpSpPr>
            <a:xfrm>
              <a:off x="0" y="2895600"/>
              <a:ext cx="2362200" cy="1569793"/>
              <a:chOff x="381000" y="3733800"/>
              <a:chExt cx="2362200" cy="1569793"/>
            </a:xfrm>
          </p:grpSpPr>
          <p:pic>
            <p:nvPicPr>
              <p:cNvPr id="119" name="Shape 119" descr="Image:Rub the side of a pencil onto a paper Step 1.jpg">
                <a:hlinkClick r:id="rId3"/>
              </p:cNvPr>
              <p:cNvPicPr preferRelativeResize="0"/>
              <p:nvPr/>
            </p:nvPicPr>
            <p:blipFill rotWithShape="1">
              <a:blip r:embed="rId4">
                <a:alphaModFix/>
              </a:blip>
              <a:srcRect/>
              <a:stretch/>
            </p:blipFill>
            <p:spPr>
              <a:xfrm>
                <a:off x="381000" y="3733800"/>
                <a:ext cx="2362200" cy="1569793"/>
              </a:xfrm>
              <a:prstGeom prst="rect">
                <a:avLst/>
              </a:prstGeom>
              <a:noFill/>
              <a:ln>
                <a:noFill/>
              </a:ln>
            </p:spPr>
          </p:pic>
          <p:sp>
            <p:nvSpPr>
              <p:cNvPr id="120" name="Shape 120"/>
              <p:cNvSpPr/>
              <p:nvPr/>
            </p:nvSpPr>
            <p:spPr>
              <a:xfrm>
                <a:off x="1524000" y="3733801"/>
                <a:ext cx="1219200" cy="60016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a:solidFill>
                      <a:schemeClr val="dk1"/>
                    </a:solidFill>
                    <a:latin typeface="Arial Narrow"/>
                    <a:ea typeface="Arial Narrow"/>
                    <a:cs typeface="Arial Narrow"/>
                    <a:sym typeface="Arial Narrow"/>
                  </a:rPr>
                  <a:t>1.  Rub the side of a pencil on a piece of paper</a:t>
                </a:r>
                <a:endParaRPr sz="1100">
                  <a:solidFill>
                    <a:schemeClr val="dk1"/>
                  </a:solidFill>
                  <a:latin typeface="Arial Narrow"/>
                  <a:ea typeface="Arial Narrow"/>
                  <a:cs typeface="Arial Narrow"/>
                  <a:sym typeface="Arial Narrow"/>
                </a:endParaRPr>
              </a:p>
            </p:txBody>
          </p:sp>
        </p:grpSp>
        <p:grpSp>
          <p:nvGrpSpPr>
            <p:cNvPr id="121" name="Shape 121"/>
            <p:cNvGrpSpPr/>
            <p:nvPr/>
          </p:nvGrpSpPr>
          <p:grpSpPr>
            <a:xfrm>
              <a:off x="2336935" y="2895600"/>
              <a:ext cx="2286000" cy="1519154"/>
              <a:chOff x="1676400" y="5029200"/>
              <a:chExt cx="2286000" cy="1519154"/>
            </a:xfrm>
          </p:grpSpPr>
          <p:pic>
            <p:nvPicPr>
              <p:cNvPr id="122" name="Shape 122" descr="Image:Rub your finger Step 2.jpg">
                <a:hlinkClick r:id="rId5"/>
              </p:cNvPr>
              <p:cNvPicPr preferRelativeResize="0"/>
              <p:nvPr/>
            </p:nvPicPr>
            <p:blipFill rotWithShape="1">
              <a:blip r:embed="rId6">
                <a:alphaModFix/>
              </a:blip>
              <a:srcRect/>
              <a:stretch/>
            </p:blipFill>
            <p:spPr>
              <a:xfrm>
                <a:off x="1676400" y="5029200"/>
                <a:ext cx="2286000" cy="1519154"/>
              </a:xfrm>
              <a:prstGeom prst="rect">
                <a:avLst/>
              </a:prstGeom>
              <a:noFill/>
              <a:ln>
                <a:noFill/>
              </a:ln>
            </p:spPr>
          </p:pic>
          <p:sp>
            <p:nvSpPr>
              <p:cNvPr id="123" name="Shape 123"/>
              <p:cNvSpPr/>
              <p:nvPr/>
            </p:nvSpPr>
            <p:spPr>
              <a:xfrm>
                <a:off x="2743200" y="5029200"/>
                <a:ext cx="1219200" cy="43088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a:solidFill>
                      <a:schemeClr val="dk1"/>
                    </a:solidFill>
                    <a:latin typeface="Arial Narrow"/>
                    <a:ea typeface="Arial Narrow"/>
                    <a:cs typeface="Arial Narrow"/>
                    <a:sym typeface="Arial Narrow"/>
                  </a:rPr>
                  <a:t>2.  Rub  your finger on the penciled area</a:t>
                </a:r>
                <a:endParaRPr sz="1100">
                  <a:solidFill>
                    <a:schemeClr val="dk1"/>
                  </a:solidFill>
                  <a:latin typeface="Arial Narrow"/>
                  <a:ea typeface="Arial Narrow"/>
                  <a:cs typeface="Arial Narrow"/>
                  <a:sym typeface="Arial Narrow"/>
                </a:endParaRPr>
              </a:p>
            </p:txBody>
          </p:sp>
        </p:grpSp>
        <p:grpSp>
          <p:nvGrpSpPr>
            <p:cNvPr id="124" name="Shape 124"/>
            <p:cNvGrpSpPr/>
            <p:nvPr/>
          </p:nvGrpSpPr>
          <p:grpSpPr>
            <a:xfrm>
              <a:off x="4597670" y="2895600"/>
              <a:ext cx="2295645" cy="1524000"/>
              <a:chOff x="4114800" y="3733800"/>
              <a:chExt cx="2295645" cy="1524000"/>
            </a:xfrm>
          </p:grpSpPr>
          <p:pic>
            <p:nvPicPr>
              <p:cNvPr id="125" name="Shape 125" descr="http://www.wikihow.com/images/d/df/Put-your-finger-on-the-tape-Step-4.jpg"/>
              <p:cNvPicPr preferRelativeResize="0"/>
              <p:nvPr/>
            </p:nvPicPr>
            <p:blipFill rotWithShape="1">
              <a:blip r:embed="rId7">
                <a:alphaModFix/>
              </a:blip>
              <a:srcRect/>
              <a:stretch/>
            </p:blipFill>
            <p:spPr>
              <a:xfrm>
                <a:off x="4114800" y="3733800"/>
                <a:ext cx="2295645" cy="1524000"/>
              </a:xfrm>
              <a:prstGeom prst="rect">
                <a:avLst/>
              </a:prstGeom>
              <a:noFill/>
              <a:ln>
                <a:noFill/>
              </a:ln>
            </p:spPr>
          </p:pic>
          <p:sp>
            <p:nvSpPr>
              <p:cNvPr id="126" name="Shape 126"/>
              <p:cNvSpPr/>
              <p:nvPr/>
            </p:nvSpPr>
            <p:spPr>
              <a:xfrm>
                <a:off x="5181600" y="3733800"/>
                <a:ext cx="1219200" cy="43088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a:solidFill>
                      <a:schemeClr val="dk1"/>
                    </a:solidFill>
                    <a:latin typeface="Arial Narrow"/>
                    <a:ea typeface="Arial Narrow"/>
                    <a:cs typeface="Arial Narrow"/>
                    <a:sym typeface="Arial Narrow"/>
                  </a:rPr>
                  <a:t>3. Put Scotch Tape on your finger</a:t>
                </a:r>
                <a:endParaRPr sz="1100">
                  <a:solidFill>
                    <a:schemeClr val="dk1"/>
                  </a:solidFill>
                  <a:latin typeface="Arial Narrow"/>
                  <a:ea typeface="Arial Narrow"/>
                  <a:cs typeface="Arial Narrow"/>
                  <a:sym typeface="Arial Narrow"/>
                </a:endParaRPr>
              </a:p>
            </p:txBody>
          </p:sp>
        </p:grpSp>
        <p:grpSp>
          <p:nvGrpSpPr>
            <p:cNvPr id="127" name="Shape 127"/>
            <p:cNvGrpSpPr/>
            <p:nvPr/>
          </p:nvGrpSpPr>
          <p:grpSpPr>
            <a:xfrm>
              <a:off x="6868051" y="2895600"/>
              <a:ext cx="2275949" cy="1485901"/>
              <a:chOff x="5496451" y="4953000"/>
              <a:chExt cx="2275949" cy="1485901"/>
            </a:xfrm>
          </p:grpSpPr>
          <p:pic>
            <p:nvPicPr>
              <p:cNvPr id="128" name="Shape 128" descr="Image:Put the tape onto a piece of paper Step 6.jpg">
                <a:hlinkClick r:id="rId8"/>
              </p:cNvPr>
              <p:cNvPicPr preferRelativeResize="0"/>
              <p:nvPr/>
            </p:nvPicPr>
            <p:blipFill rotWithShape="1">
              <a:blip r:embed="rId9">
                <a:alphaModFix/>
              </a:blip>
              <a:srcRect/>
              <a:stretch/>
            </p:blipFill>
            <p:spPr>
              <a:xfrm>
                <a:off x="5496451" y="4953000"/>
                <a:ext cx="2143651" cy="1485901"/>
              </a:xfrm>
              <a:prstGeom prst="rect">
                <a:avLst/>
              </a:prstGeom>
              <a:noFill/>
              <a:ln>
                <a:noFill/>
              </a:ln>
            </p:spPr>
          </p:pic>
          <p:sp>
            <p:nvSpPr>
              <p:cNvPr id="129" name="Shape 129"/>
              <p:cNvSpPr/>
              <p:nvPr/>
            </p:nvSpPr>
            <p:spPr>
              <a:xfrm>
                <a:off x="6553200" y="4953000"/>
                <a:ext cx="1219200" cy="43088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a:solidFill>
                      <a:schemeClr val="dk1"/>
                    </a:solidFill>
                    <a:latin typeface="Arial Narrow"/>
                    <a:ea typeface="Arial Narrow"/>
                    <a:cs typeface="Arial Narrow"/>
                    <a:sym typeface="Arial Narrow"/>
                  </a:rPr>
                  <a:t>4. Put Scotch tape on piece of paper</a:t>
                </a:r>
                <a:endParaRPr sz="1100">
                  <a:solidFill>
                    <a:schemeClr val="dk1"/>
                  </a:solidFill>
                  <a:latin typeface="Arial Narrow"/>
                  <a:ea typeface="Arial Narrow"/>
                  <a:cs typeface="Arial Narrow"/>
                  <a:sym typeface="Arial Narrow"/>
                </a:endParaRPr>
              </a:p>
            </p:txBody>
          </p:sp>
        </p:grpSp>
      </p:grpSp>
      <p:sp>
        <p:nvSpPr>
          <p:cNvPr id="130" name="Shape 130"/>
          <p:cNvSpPr/>
          <p:nvPr/>
        </p:nvSpPr>
        <p:spPr>
          <a:xfrm>
            <a:off x="3200400" y="1219200"/>
            <a:ext cx="5715000"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Latent (Hidden) Fingerprints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The oils on your skin leave a faint image of your fingerprint on everything you touch.  Talcum or  graphite powder sticks to the oils, and sellotape lifts talcum powder off the surface.  This takes the fingerprint with it, and lets forensic scientists compare the fingerprint with “villainous” prints back in the lab.</a:t>
            </a:r>
            <a:endParaRPr sz="1200">
              <a:solidFill>
                <a:schemeClr val="dk1"/>
              </a:solidFill>
              <a:latin typeface="Calibri"/>
              <a:ea typeface="Calibri"/>
              <a:cs typeface="Calibri"/>
              <a:sym typeface="Calibri"/>
            </a:endParaRPr>
          </a:p>
        </p:txBody>
      </p:sp>
      <p:sp>
        <p:nvSpPr>
          <p:cNvPr id="131" name="Shape 131"/>
          <p:cNvSpPr/>
          <p:nvPr/>
        </p:nvSpPr>
        <p:spPr>
          <a:xfrm>
            <a:off x="0" y="2438400"/>
            <a:ext cx="9144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Note: you can do this without scotch tape and just </a:t>
            </a:r>
            <a:r>
              <a:rPr lang="en-US" sz="1800" b="1">
                <a:solidFill>
                  <a:schemeClr val="dk1"/>
                </a:solidFill>
                <a:latin typeface="Calibri"/>
                <a:ea typeface="Calibri"/>
                <a:cs typeface="Calibri"/>
                <a:sym typeface="Calibri"/>
              </a:rPr>
              <a:t>rol</a:t>
            </a:r>
            <a:r>
              <a:rPr lang="en-US" sz="1800">
                <a:solidFill>
                  <a:schemeClr val="dk1"/>
                </a:solidFill>
                <a:latin typeface="Calibri"/>
                <a:ea typeface="Calibri"/>
                <a:cs typeface="Calibri"/>
                <a:sym typeface="Calibri"/>
              </a:rPr>
              <a:t>l your finger across the paper</a:t>
            </a:r>
            <a:endParaRPr/>
          </a:p>
        </p:txBody>
      </p:sp>
      <p:sp>
        <p:nvSpPr>
          <p:cNvPr id="132" name="Shape 132"/>
          <p:cNvSpPr/>
          <p:nvPr/>
        </p:nvSpPr>
        <p:spPr>
          <a:xfrm>
            <a:off x="152400" y="4800600"/>
            <a:ext cx="8686800" cy="1600438"/>
          </a:xfrm>
          <a:prstGeom prst="rect">
            <a:avLst/>
          </a:prstGeom>
          <a:solidFill>
            <a:srgbClr val="5959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Talking Points (Ask the kids what they think about….)</a:t>
            </a:r>
            <a:endParaRPr/>
          </a:p>
          <a:p>
            <a:pPr marL="0" marR="0" lvl="0" indent="0" algn="l" rtl="0">
              <a:spcBef>
                <a:spcPts val="0"/>
              </a:spcBef>
              <a:spcAft>
                <a:spcPts val="0"/>
              </a:spcAft>
              <a:buClr>
                <a:schemeClr val="lt1"/>
              </a:buClr>
              <a:buSzPts val="1400"/>
              <a:buFont typeface="Arial"/>
              <a:buChar char="•"/>
            </a:pPr>
            <a:r>
              <a:rPr lang="en-US" sz="1400">
                <a:solidFill>
                  <a:schemeClr val="lt1"/>
                </a:solidFill>
                <a:latin typeface="Calibri"/>
                <a:ea typeface="Calibri"/>
                <a:cs typeface="Calibri"/>
                <a:sym typeface="Calibri"/>
              </a:rPr>
              <a:t>What is a fingerprint? Are they unique?</a:t>
            </a:r>
            <a:endParaRPr/>
          </a:p>
          <a:p>
            <a:pPr marL="0" marR="0" lvl="0" indent="0" algn="l" rtl="0">
              <a:spcBef>
                <a:spcPts val="0"/>
              </a:spcBef>
              <a:spcAft>
                <a:spcPts val="0"/>
              </a:spcAft>
              <a:buClr>
                <a:schemeClr val="lt1"/>
              </a:buClr>
              <a:buSzPts val="1400"/>
              <a:buFont typeface="Arial"/>
              <a:buChar char="•"/>
            </a:pPr>
            <a:r>
              <a:rPr lang="en-US" sz="1400">
                <a:solidFill>
                  <a:schemeClr val="lt1"/>
                </a:solidFill>
                <a:latin typeface="Calibri"/>
                <a:ea typeface="Calibri"/>
                <a:cs typeface="Calibri"/>
                <a:sym typeface="Calibri"/>
              </a:rPr>
              <a:t>What kind of surfaces have fingerprints on them(ie  hard, soft, cloth, skin?)</a:t>
            </a:r>
            <a:endParaRPr/>
          </a:p>
          <a:p>
            <a:pPr marL="0" marR="0" lvl="0" indent="0" algn="l" rtl="0">
              <a:spcBef>
                <a:spcPts val="0"/>
              </a:spcBef>
              <a:spcAft>
                <a:spcPts val="0"/>
              </a:spcAft>
              <a:buClr>
                <a:schemeClr val="lt1"/>
              </a:buClr>
              <a:buSzPts val="1400"/>
              <a:buFont typeface="Arial"/>
              <a:buChar char="•"/>
            </a:pPr>
            <a:r>
              <a:rPr lang="en-US" sz="1400">
                <a:solidFill>
                  <a:schemeClr val="lt1"/>
                </a:solidFill>
                <a:latin typeface="Calibri"/>
                <a:ea typeface="Calibri"/>
                <a:cs typeface="Calibri"/>
                <a:sym typeface="Calibri"/>
              </a:rPr>
              <a:t>What about your body chemistry might affect  your fingerprint?</a:t>
            </a:r>
            <a:endParaRPr/>
          </a:p>
          <a:p>
            <a:pPr marL="0" marR="0" lvl="0" indent="0" algn="l" rtl="0">
              <a:spcBef>
                <a:spcPts val="0"/>
              </a:spcBef>
              <a:spcAft>
                <a:spcPts val="0"/>
              </a:spcAft>
              <a:buClr>
                <a:schemeClr val="lt1"/>
              </a:buClr>
              <a:buSzPts val="1400"/>
              <a:buFont typeface="Arial"/>
              <a:buChar char="•"/>
            </a:pPr>
            <a:r>
              <a:rPr lang="en-US" sz="1400">
                <a:solidFill>
                  <a:schemeClr val="lt1"/>
                </a:solidFill>
                <a:latin typeface="Calibri"/>
                <a:ea typeface="Calibri"/>
                <a:cs typeface="Calibri"/>
                <a:sym typeface="Calibri"/>
              </a:rPr>
              <a:t>Ideas on what a “good” fingerprint vs “bad” fingerprint?</a:t>
            </a:r>
            <a:endParaRPr/>
          </a:p>
          <a:p>
            <a:pPr marL="0" marR="0" lvl="0" indent="0" algn="l" rtl="0">
              <a:spcBef>
                <a:spcPts val="0"/>
              </a:spcBef>
              <a:spcAft>
                <a:spcPts val="0"/>
              </a:spcAft>
              <a:buClr>
                <a:schemeClr val="lt1"/>
              </a:buClr>
              <a:buSzPts val="1400"/>
              <a:buFont typeface="Arial"/>
              <a:buChar char="•"/>
            </a:pPr>
            <a:r>
              <a:rPr lang="en-US" sz="1400">
                <a:solidFill>
                  <a:schemeClr val="lt1"/>
                </a:solidFill>
                <a:latin typeface="Calibri"/>
                <a:ea typeface="Calibri"/>
                <a:cs typeface="Calibri"/>
                <a:sym typeface="Calibri"/>
              </a:rPr>
              <a:t>How do they compare from finger to finger?   How do they compare to someone else’s?</a:t>
            </a:r>
            <a:endParaRPr/>
          </a:p>
          <a:p>
            <a:pPr marL="0" marR="0" lvl="0" indent="0" algn="l" rtl="0">
              <a:spcBef>
                <a:spcPts val="0"/>
              </a:spcBef>
              <a:spcAft>
                <a:spcPts val="0"/>
              </a:spcAft>
              <a:buClr>
                <a:schemeClr val="lt1"/>
              </a:buClr>
              <a:buSzPts val="1400"/>
              <a:buFont typeface="Arial"/>
              <a:buChar char="•"/>
            </a:pPr>
            <a:r>
              <a:rPr lang="en-US" sz="1400">
                <a:solidFill>
                  <a:schemeClr val="lt1"/>
                </a:solidFill>
                <a:latin typeface="Calibri"/>
                <a:ea typeface="Calibri"/>
                <a:cs typeface="Calibri"/>
                <a:sym typeface="Calibri"/>
              </a:rPr>
              <a:t>How would computers, math and/or chemistry help with efficiency and accuracy of identifying print owners?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descr="Photo of a loop"/>
          <p:cNvPicPr preferRelativeResize="0"/>
          <p:nvPr/>
        </p:nvPicPr>
        <p:blipFill rotWithShape="1">
          <a:blip r:embed="rId3">
            <a:alphaModFix/>
          </a:blip>
          <a:srcRect/>
          <a:stretch/>
        </p:blipFill>
        <p:spPr>
          <a:xfrm>
            <a:off x="228600" y="161925"/>
            <a:ext cx="1190625" cy="1123950"/>
          </a:xfrm>
          <a:prstGeom prst="rect">
            <a:avLst/>
          </a:prstGeom>
          <a:noFill/>
          <a:ln>
            <a:noFill/>
          </a:ln>
        </p:spPr>
      </p:pic>
      <p:pic>
        <p:nvPicPr>
          <p:cNvPr id="138" name="Shape 138" descr="Photo of central pocket loop"/>
          <p:cNvPicPr preferRelativeResize="0"/>
          <p:nvPr/>
        </p:nvPicPr>
        <p:blipFill rotWithShape="1">
          <a:blip r:embed="rId4">
            <a:alphaModFix/>
          </a:blip>
          <a:srcRect/>
          <a:stretch/>
        </p:blipFill>
        <p:spPr>
          <a:xfrm>
            <a:off x="1676400" y="180975"/>
            <a:ext cx="1190625" cy="1085850"/>
          </a:xfrm>
          <a:prstGeom prst="rect">
            <a:avLst/>
          </a:prstGeom>
          <a:noFill/>
          <a:ln>
            <a:noFill/>
          </a:ln>
        </p:spPr>
      </p:pic>
      <p:pic>
        <p:nvPicPr>
          <p:cNvPr id="139" name="Shape 139" descr="Photo of double loop"/>
          <p:cNvPicPr preferRelativeResize="0"/>
          <p:nvPr/>
        </p:nvPicPr>
        <p:blipFill rotWithShape="1">
          <a:blip r:embed="rId5">
            <a:alphaModFix/>
          </a:blip>
          <a:srcRect/>
          <a:stretch/>
        </p:blipFill>
        <p:spPr>
          <a:xfrm>
            <a:off x="3124200" y="171450"/>
            <a:ext cx="1190625" cy="1104901"/>
          </a:xfrm>
          <a:prstGeom prst="rect">
            <a:avLst/>
          </a:prstGeom>
          <a:noFill/>
          <a:ln>
            <a:noFill/>
          </a:ln>
        </p:spPr>
      </p:pic>
      <p:pic>
        <p:nvPicPr>
          <p:cNvPr id="140" name="Shape 140" descr="Photo of plain arch"/>
          <p:cNvPicPr preferRelativeResize="0"/>
          <p:nvPr/>
        </p:nvPicPr>
        <p:blipFill rotWithShape="1">
          <a:blip r:embed="rId6">
            <a:alphaModFix/>
          </a:blip>
          <a:srcRect/>
          <a:stretch/>
        </p:blipFill>
        <p:spPr>
          <a:xfrm>
            <a:off x="4572000" y="152400"/>
            <a:ext cx="1190625" cy="1143001"/>
          </a:xfrm>
          <a:prstGeom prst="rect">
            <a:avLst/>
          </a:prstGeom>
          <a:noFill/>
          <a:ln>
            <a:noFill/>
          </a:ln>
        </p:spPr>
      </p:pic>
      <p:pic>
        <p:nvPicPr>
          <p:cNvPr id="141" name="Shape 141" descr="Photo of tented arch"/>
          <p:cNvPicPr preferRelativeResize="0"/>
          <p:nvPr/>
        </p:nvPicPr>
        <p:blipFill rotWithShape="1">
          <a:blip r:embed="rId7">
            <a:alphaModFix/>
          </a:blip>
          <a:srcRect/>
          <a:stretch/>
        </p:blipFill>
        <p:spPr>
          <a:xfrm>
            <a:off x="6019800" y="171450"/>
            <a:ext cx="1190625" cy="1104901"/>
          </a:xfrm>
          <a:prstGeom prst="rect">
            <a:avLst/>
          </a:prstGeom>
          <a:noFill/>
          <a:ln>
            <a:noFill/>
          </a:ln>
        </p:spPr>
      </p:pic>
      <p:pic>
        <p:nvPicPr>
          <p:cNvPr id="142" name="Shape 142" descr="Photo of plain whorl"/>
          <p:cNvPicPr preferRelativeResize="0"/>
          <p:nvPr/>
        </p:nvPicPr>
        <p:blipFill rotWithShape="1">
          <a:blip r:embed="rId8">
            <a:alphaModFix/>
          </a:blip>
          <a:srcRect/>
          <a:stretch/>
        </p:blipFill>
        <p:spPr>
          <a:xfrm>
            <a:off x="7467600" y="152400"/>
            <a:ext cx="1190625" cy="1143001"/>
          </a:xfrm>
          <a:prstGeom prst="rect">
            <a:avLst/>
          </a:prstGeom>
          <a:noFill/>
          <a:ln>
            <a:noFill/>
          </a:ln>
        </p:spPr>
      </p:pic>
      <p:sp>
        <p:nvSpPr>
          <p:cNvPr id="143" name="Shape 143"/>
          <p:cNvSpPr txBox="1"/>
          <p:nvPr/>
        </p:nvSpPr>
        <p:spPr>
          <a:xfrm>
            <a:off x="228600" y="1285875"/>
            <a:ext cx="121920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Loop</a:t>
            </a:r>
            <a:endParaRPr sz="1800" b="1">
              <a:solidFill>
                <a:schemeClr val="dk1"/>
              </a:solidFill>
              <a:latin typeface="Calibri"/>
              <a:ea typeface="Calibri"/>
              <a:cs typeface="Calibri"/>
              <a:sym typeface="Calibri"/>
            </a:endParaRPr>
          </a:p>
        </p:txBody>
      </p:sp>
      <p:sp>
        <p:nvSpPr>
          <p:cNvPr id="144" name="Shape 144"/>
          <p:cNvSpPr txBox="1"/>
          <p:nvPr/>
        </p:nvSpPr>
        <p:spPr>
          <a:xfrm>
            <a:off x="1676400" y="1209675"/>
            <a:ext cx="12192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Central Pocket Loop</a:t>
            </a:r>
            <a:endParaRPr sz="1600" b="1">
              <a:solidFill>
                <a:schemeClr val="dk1"/>
              </a:solidFill>
              <a:latin typeface="Calibri"/>
              <a:ea typeface="Calibri"/>
              <a:cs typeface="Calibri"/>
              <a:sym typeface="Calibri"/>
            </a:endParaRPr>
          </a:p>
        </p:txBody>
      </p:sp>
      <p:sp>
        <p:nvSpPr>
          <p:cNvPr id="145" name="Shape 145"/>
          <p:cNvSpPr txBox="1"/>
          <p:nvPr/>
        </p:nvSpPr>
        <p:spPr>
          <a:xfrm>
            <a:off x="3124200" y="1285875"/>
            <a:ext cx="12192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Double Loop</a:t>
            </a:r>
            <a:endParaRPr sz="1600" b="1">
              <a:solidFill>
                <a:schemeClr val="dk1"/>
              </a:solidFill>
              <a:latin typeface="Calibri"/>
              <a:ea typeface="Calibri"/>
              <a:cs typeface="Calibri"/>
              <a:sym typeface="Calibri"/>
            </a:endParaRPr>
          </a:p>
        </p:txBody>
      </p:sp>
      <p:sp>
        <p:nvSpPr>
          <p:cNvPr id="146" name="Shape 146"/>
          <p:cNvSpPr txBox="1"/>
          <p:nvPr/>
        </p:nvSpPr>
        <p:spPr>
          <a:xfrm>
            <a:off x="4572000" y="1285875"/>
            <a:ext cx="121920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Plain Arch</a:t>
            </a:r>
            <a:endParaRPr sz="1600" b="1">
              <a:solidFill>
                <a:schemeClr val="dk1"/>
              </a:solidFill>
              <a:latin typeface="Calibri"/>
              <a:ea typeface="Calibri"/>
              <a:cs typeface="Calibri"/>
              <a:sym typeface="Calibri"/>
            </a:endParaRPr>
          </a:p>
        </p:txBody>
      </p:sp>
      <p:sp>
        <p:nvSpPr>
          <p:cNvPr id="147" name="Shape 147"/>
          <p:cNvSpPr txBox="1"/>
          <p:nvPr/>
        </p:nvSpPr>
        <p:spPr>
          <a:xfrm>
            <a:off x="6019800" y="1285875"/>
            <a:ext cx="121920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Tented Arch</a:t>
            </a:r>
            <a:endParaRPr sz="1600" b="1">
              <a:solidFill>
                <a:schemeClr val="dk1"/>
              </a:solidFill>
              <a:latin typeface="Calibri"/>
              <a:ea typeface="Calibri"/>
              <a:cs typeface="Calibri"/>
              <a:sym typeface="Calibri"/>
            </a:endParaRPr>
          </a:p>
        </p:txBody>
      </p:sp>
      <p:sp>
        <p:nvSpPr>
          <p:cNvPr id="148" name="Shape 148"/>
          <p:cNvSpPr txBox="1"/>
          <p:nvPr/>
        </p:nvSpPr>
        <p:spPr>
          <a:xfrm>
            <a:off x="7467600" y="1285875"/>
            <a:ext cx="121920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Plain Whorl</a:t>
            </a:r>
            <a:endParaRPr sz="1600" b="1">
              <a:solidFill>
                <a:schemeClr val="dk1"/>
              </a:solidFill>
              <a:latin typeface="Calibri"/>
              <a:ea typeface="Calibri"/>
              <a:cs typeface="Calibri"/>
              <a:sym typeface="Calibri"/>
            </a:endParaRPr>
          </a:p>
        </p:txBody>
      </p:sp>
      <p:pic>
        <p:nvPicPr>
          <p:cNvPr id="149" name="Shape 149" descr="fingerprint record chart.png"/>
          <p:cNvPicPr preferRelativeResize="0"/>
          <p:nvPr/>
        </p:nvPicPr>
        <p:blipFill rotWithShape="1">
          <a:blip r:embed="rId9">
            <a:alphaModFix/>
          </a:blip>
          <a:srcRect/>
          <a:stretch/>
        </p:blipFill>
        <p:spPr>
          <a:xfrm rot="5400000">
            <a:off x="186476" y="3066817"/>
            <a:ext cx="4612938" cy="2809960"/>
          </a:xfrm>
          <a:prstGeom prst="rect">
            <a:avLst/>
          </a:prstGeom>
          <a:noFill/>
          <a:ln>
            <a:noFill/>
          </a:ln>
        </p:spPr>
      </p:pic>
      <p:pic>
        <p:nvPicPr>
          <p:cNvPr id="150" name="Shape 150" descr="fingerprint record chart.png"/>
          <p:cNvPicPr preferRelativeResize="0"/>
          <p:nvPr/>
        </p:nvPicPr>
        <p:blipFill rotWithShape="1">
          <a:blip r:embed="rId9">
            <a:alphaModFix/>
          </a:blip>
          <a:srcRect/>
          <a:stretch/>
        </p:blipFill>
        <p:spPr>
          <a:xfrm rot="5400000">
            <a:off x="4920314" y="3066819"/>
            <a:ext cx="4612938" cy="2809960"/>
          </a:xfrm>
          <a:prstGeom prst="rect">
            <a:avLst/>
          </a:prstGeom>
          <a:noFill/>
          <a:ln>
            <a:noFill/>
          </a:ln>
        </p:spPr>
      </p:pic>
      <p:sp>
        <p:nvSpPr>
          <p:cNvPr id="151" name="Shape 151"/>
          <p:cNvSpPr/>
          <p:nvPr/>
        </p:nvSpPr>
        <p:spPr>
          <a:xfrm rot="5400000">
            <a:off x="-1624710" y="3986911"/>
            <a:ext cx="4508328"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Fingerprint examination</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Closely examine each fingerprint, and identify its pattern using the information sheets. Record this information on your chart.</a:t>
            </a:r>
            <a:endParaRPr/>
          </a:p>
        </p:txBody>
      </p:sp>
      <p:sp>
        <p:nvSpPr>
          <p:cNvPr id="152" name="Shape 152"/>
          <p:cNvSpPr/>
          <p:nvPr/>
        </p:nvSpPr>
        <p:spPr>
          <a:xfrm rot="5400000">
            <a:off x="3099682" y="4050574"/>
            <a:ext cx="4508343"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Fingerprint examination</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Closely examine each fingerprint, and identify its pattern using the information sheets. Record this information on your chart.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Chemistry of Crime</a:t>
            </a:r>
            <a:br>
              <a:rPr lang="en-US" sz="4400" b="1"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Hair Analysis</a:t>
            </a:r>
            <a:endParaRPr sz="440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159" name="Shape 159"/>
          <p:cNvSpPr txBox="1"/>
          <p:nvPr/>
        </p:nvSpPr>
        <p:spPr>
          <a:xfrm>
            <a:off x="0" y="6088559"/>
            <a:ext cx="3513654"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rgbClr val="0000FF"/>
                </a:solidFill>
                <a:latin typeface="Calibri"/>
                <a:ea typeface="Calibri"/>
                <a:cs typeface="Calibri"/>
                <a:sym typeface="Calibri"/>
              </a:rPr>
              <a:t>Experiment #2</a:t>
            </a:r>
            <a:endParaRPr sz="4400">
              <a:solidFill>
                <a:srgbClr val="0000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152400"/>
            <a:ext cx="8229600" cy="5635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Family Science Night:</a:t>
            </a:r>
            <a:r>
              <a:rPr lang="en-US" sz="2000" b="0"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Chemistry of Crime – Hair Analysis </a:t>
            </a:r>
            <a:endParaRPr sz="20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body" idx="1"/>
          </p:nvPr>
        </p:nvSpPr>
        <p:spPr>
          <a:xfrm>
            <a:off x="0" y="609600"/>
            <a:ext cx="8991600" cy="2209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Arial"/>
              <a:buNone/>
            </a:pPr>
            <a:r>
              <a:rPr lang="en-US" sz="1200" b="1" i="0" u="none" strike="noStrike" cap="none">
                <a:solidFill>
                  <a:schemeClr val="dk1"/>
                </a:solidFill>
                <a:latin typeface="Calibri"/>
                <a:ea typeface="Calibri"/>
                <a:cs typeface="Calibri"/>
                <a:sym typeface="Calibri"/>
              </a:rPr>
              <a:t>Chemistry of Crime –Hair Analysis - </a:t>
            </a:r>
            <a:r>
              <a:rPr lang="en-US" sz="1200" b="0" i="0" u="none" strike="noStrike" cap="none">
                <a:solidFill>
                  <a:schemeClr val="dk1"/>
                </a:solidFill>
                <a:latin typeface="Calibri"/>
                <a:ea typeface="Calibri"/>
                <a:cs typeface="Calibri"/>
                <a:sym typeface="Calibri"/>
              </a:rPr>
              <a:t>Everyone has hair. It seems so common. Yet, a single strand of hair at a crime scene can tell a lot about a person. A detective on the scene might ask the scientist: Was it the victims’ hair? Was it the suspects’ hair? What color is the hair? Is it animal hair and the victim does not have a pet? What kind of animal was it?</a:t>
            </a:r>
            <a:endParaRPr/>
          </a:p>
          <a:p>
            <a:pPr marL="342900" marR="0" lvl="0" indent="-182880" algn="l" rtl="0">
              <a:spcBef>
                <a:spcPts val="24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p>
            <a:pPr marL="342900" marR="0" lvl="0" indent="-182880" algn="l" rtl="0">
              <a:spcBef>
                <a:spcPts val="240"/>
              </a:spcBef>
              <a:spcAft>
                <a:spcPts val="0"/>
              </a:spcAft>
              <a:buClr>
                <a:schemeClr val="dk1"/>
              </a:buClr>
              <a:buSzPts val="1200"/>
              <a:buFont typeface="Arial"/>
              <a:buNone/>
            </a:pPr>
            <a:r>
              <a:rPr lang="en-US" sz="1200" b="1" i="0" u="none" strike="noStrike" cap="none">
                <a:solidFill>
                  <a:schemeClr val="dk1"/>
                </a:solidFill>
                <a:latin typeface="Calibri"/>
                <a:ea typeface="Calibri"/>
                <a:cs typeface="Calibri"/>
                <a:sym typeface="Calibri"/>
              </a:rPr>
              <a:t>Supplies</a:t>
            </a:r>
            <a:endParaRPr/>
          </a:p>
          <a:p>
            <a:pPr marL="342900" marR="0" lvl="0" indent="-182880" algn="l" rtl="0">
              <a:spcBef>
                <a:spcPts val="240"/>
              </a:spcBef>
              <a:spcAft>
                <a:spcPts val="0"/>
              </a:spcAft>
              <a:buClr>
                <a:schemeClr val="dk1"/>
              </a:buClr>
              <a:buSzPts val="1200"/>
              <a:buFont typeface="Arial"/>
              <a:buNone/>
            </a:pPr>
            <a:r>
              <a:rPr lang="en-US" sz="1200" b="1" i="0" u="none" strike="noStrike" cap="none">
                <a:solidFill>
                  <a:schemeClr val="dk1"/>
                </a:solidFill>
                <a:latin typeface="Calibri"/>
                <a:ea typeface="Calibri"/>
                <a:cs typeface="Calibri"/>
                <a:sym typeface="Calibri"/>
              </a:rPr>
              <a:t>Chemistry of Crime – Hair Analysis</a:t>
            </a:r>
            <a:endParaRPr/>
          </a:p>
          <a:p>
            <a:pPr marL="342900" marR="0" lvl="0" indent="-182880" algn="l" rtl="0">
              <a:spcBef>
                <a:spcPts val="24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a. Several microscopes</a:t>
            </a:r>
            <a:endParaRPr/>
          </a:p>
          <a:p>
            <a:pPr marL="342900" marR="0" lvl="0" indent="-182880" algn="l" rtl="0">
              <a:spcBef>
                <a:spcPts val="24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b. Hair samples</a:t>
            </a:r>
            <a:endParaRPr/>
          </a:p>
          <a:p>
            <a:pPr marL="342900" marR="0" lvl="0" indent="-182880" algn="l" rtl="0">
              <a:spcBef>
                <a:spcPts val="24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c. Laptop for digital microscope</a:t>
            </a:r>
            <a:endParaRPr/>
          </a:p>
          <a:p>
            <a:pPr marL="342900" marR="0" lvl="0" indent="-182880" algn="l" rtl="0">
              <a:spcBef>
                <a:spcPts val="24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 d. extension cord &amp; outlet</a:t>
            </a:r>
            <a:endParaRPr sz="1200" b="0" i="0" u="none" strike="noStrike" cap="none">
              <a:solidFill>
                <a:schemeClr val="dk1"/>
              </a:solidFill>
              <a:latin typeface="Calibri"/>
              <a:ea typeface="Calibri"/>
              <a:cs typeface="Calibri"/>
              <a:sym typeface="Calibri"/>
            </a:endParaRPr>
          </a:p>
        </p:txBody>
      </p:sp>
      <p:sp>
        <p:nvSpPr>
          <p:cNvPr id="167" name="Shape 167"/>
          <p:cNvSpPr/>
          <p:nvPr/>
        </p:nvSpPr>
        <p:spPr>
          <a:xfrm>
            <a:off x="381000" y="3048000"/>
            <a:ext cx="8153400" cy="3416320"/>
          </a:xfrm>
          <a:prstGeom prst="rect">
            <a:avLst/>
          </a:prstGeom>
          <a:solidFill>
            <a:srgbClr val="5959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Talking Points (Ask the kids what they think about….)</a:t>
            </a:r>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Is all hair a like?</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Is animal hair/fur like human hair?</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How would it help solve a crime?</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Is all hair alike?</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Why is some curly and some straight?</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What other occupations would need to  know about hair?</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 (potential ideas:  hair stylists, veterinarian, doctors, archeologists,  artists (brushes), makeup artists, yourself)</a:t>
            </a:r>
            <a:endParaRPr/>
          </a:p>
          <a:p>
            <a:pPr marL="0" marR="0" lvl="0" indent="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Is chemistry important to  know for working with hair?</a:t>
            </a:r>
            <a:endParaRPr/>
          </a:p>
          <a:p>
            <a:pPr marL="0" marR="0" lvl="0" indent="11430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68" name="Shape 168"/>
          <p:cNvSpPr/>
          <p:nvPr/>
        </p:nvSpPr>
        <p:spPr>
          <a:xfrm>
            <a:off x="5181600" y="2667000"/>
            <a:ext cx="3962400" cy="2133600"/>
          </a:xfrm>
          <a:prstGeom prst="irregularSeal1">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Prior to talking to kids, read the information sheets provided for background</a:t>
            </a:r>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152400" y="731356"/>
            <a:ext cx="2971800" cy="581697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Whether a hair is curly or straight, it  is caused by chemistry</a:t>
            </a:r>
            <a:r>
              <a:rPr lang="en-US" sz="1200">
                <a:solidFill>
                  <a:schemeClr val="dk1"/>
                </a:solidFill>
                <a:latin typeface="Arial Narrow"/>
                <a:ea typeface="Arial Narrow"/>
                <a:cs typeface="Arial Narrow"/>
                <a:sym typeface="Arial Narrow"/>
              </a:rPr>
              <a:t>– specifically, by the  position of sulfur atoms in your hair molecules. </a:t>
            </a:r>
            <a:endParaRPr sz="12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200"/>
              <a:buFont typeface="Arial Narrow"/>
              <a:buNone/>
            </a:pPr>
            <a:r>
              <a:rPr lang="en-US" sz="1200" b="0" i="0" u="none" strike="noStrike" cap="none">
                <a:solidFill>
                  <a:schemeClr val="dk1"/>
                </a:solidFill>
                <a:latin typeface="Arial Narrow"/>
                <a:ea typeface="Arial Narrow"/>
                <a:cs typeface="Arial Narrow"/>
                <a:sym typeface="Arial Narrow"/>
              </a:rPr>
              <a:t>Hair is primarily composed of keratin, a protein. These proteins contain sulfur atoms which pair up and bond (disulfide bond). If the two sulfur atoms in the same protein are far apart, and join to form the disulfide bond, the protein will bend and hair will curl.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200">
                <a:solidFill>
                  <a:schemeClr val="dk1"/>
                </a:solidFill>
                <a:latin typeface="Arial Narrow"/>
                <a:ea typeface="Arial Narrow"/>
                <a:cs typeface="Arial Narrow"/>
                <a:sym typeface="Arial Narrow"/>
              </a:rPr>
              <a:t>Heat and low humidity produced by a hair dryer disrupt the structural bonds (particularly weak hydrogen bonds) enough to give hairs wounded around a roller some temporary curly aspect. However, this effect can be easily abolished by an increase in humidity or contact with water. Setting agents such as gel, hairspray and mousse provide support by coating hairs with a soluble resin. </a:t>
            </a:r>
            <a:endParaRPr/>
          </a:p>
          <a:p>
            <a:pPr marL="0" marR="0" lvl="0" indent="0" algn="l" rtl="0">
              <a:spcBef>
                <a:spcPts val="0"/>
              </a:spcBef>
              <a:spcAft>
                <a:spcPts val="0"/>
              </a:spcAft>
              <a:buNone/>
            </a:pPr>
            <a:endParaRPr sz="12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200"/>
              <a:buFont typeface="Arial Narrow"/>
              <a:buNone/>
            </a:pPr>
            <a:r>
              <a:rPr lang="en-US" sz="1200" b="0" i="0" u="none" strike="noStrike" cap="none">
                <a:solidFill>
                  <a:schemeClr val="dk1"/>
                </a:solidFill>
                <a:latin typeface="Arial Narrow"/>
                <a:ea typeface="Arial Narrow"/>
                <a:cs typeface="Arial Narrow"/>
                <a:sym typeface="Arial Narrow"/>
              </a:rPr>
              <a:t>People can temporarily alter their hair to force it into a straight state, or a curly state, but only on a temporary, not on a permanent, basis. When a straight-haired person gets a "permanent wave," known as a "perm," he or she is chemically forcing the making of strong disulfide bonds. The wave does not stay permanently, because new hair, which is straight, grows in as the "perm" grows out. People with curly hair may chemically alter their hair to give it a straighter appearance, but this, too, is also a temporary solution to a permanent "problem," with the same end result.</a:t>
            </a:r>
            <a:endParaRPr/>
          </a:p>
        </p:txBody>
      </p:sp>
      <p:sp>
        <p:nvSpPr>
          <p:cNvPr id="175" name="Shape 175"/>
          <p:cNvSpPr/>
          <p:nvPr/>
        </p:nvSpPr>
        <p:spPr>
          <a:xfrm>
            <a:off x="4572000" y="5334000"/>
            <a:ext cx="4343400" cy="101566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Arial Narrow"/>
              <a:buNone/>
            </a:pPr>
            <a:r>
              <a:rPr lang="en-US" sz="1200" b="1" i="0" u="none" strike="noStrike" cap="none">
                <a:solidFill>
                  <a:schemeClr val="dk1"/>
                </a:solidFill>
                <a:latin typeface="Arial Narrow"/>
                <a:ea typeface="Arial Narrow"/>
                <a:cs typeface="Arial Narrow"/>
                <a:sym typeface="Arial Narrow"/>
              </a:rPr>
              <a:t>Hair goes gray </a:t>
            </a:r>
            <a:r>
              <a:rPr lang="en-US" sz="1200" b="0" i="0" u="none" strike="noStrike" cap="none">
                <a:solidFill>
                  <a:schemeClr val="dk1"/>
                </a:solidFill>
                <a:latin typeface="Arial Narrow"/>
                <a:ea typeface="Arial Narrow"/>
                <a:cs typeface="Arial Narrow"/>
                <a:sym typeface="Arial Narrow"/>
              </a:rPr>
              <a:t>because pigment cells in the hair base at the roots of the hair stop producing melanin.  It doesn't matter if you are fair-haired or dark-haired you have the same chances of getting gray hair. However, it is more noticeable in darker haired people.  The graying of hair appears to be genetically determined but the connection isn't at all clear.</a:t>
            </a:r>
            <a:endParaRPr/>
          </a:p>
        </p:txBody>
      </p:sp>
      <p:pic>
        <p:nvPicPr>
          <p:cNvPr id="176" name="Shape 176" descr="Why does hair turn gray?"/>
          <p:cNvPicPr preferRelativeResize="0"/>
          <p:nvPr/>
        </p:nvPicPr>
        <p:blipFill rotWithShape="1">
          <a:blip r:embed="rId3">
            <a:alphaModFix/>
          </a:blip>
          <a:srcRect/>
          <a:stretch/>
        </p:blipFill>
        <p:spPr>
          <a:xfrm>
            <a:off x="3048000" y="5076825"/>
            <a:ext cx="1428750" cy="1781175"/>
          </a:xfrm>
          <a:prstGeom prst="rect">
            <a:avLst/>
          </a:prstGeom>
          <a:noFill/>
          <a:ln>
            <a:noFill/>
          </a:ln>
        </p:spPr>
      </p:pic>
      <p:sp>
        <p:nvSpPr>
          <p:cNvPr id="177" name="Shape 177"/>
          <p:cNvSpPr/>
          <p:nvPr/>
        </p:nvSpPr>
        <p:spPr>
          <a:xfrm>
            <a:off x="914400" y="152400"/>
            <a:ext cx="7010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Family Science Night   </a:t>
            </a:r>
            <a:r>
              <a:rPr lang="en-US" sz="1800">
                <a:solidFill>
                  <a:schemeClr val="dk1"/>
                </a:solidFill>
                <a:latin typeface="Calibri"/>
                <a:ea typeface="Calibri"/>
                <a:cs typeface="Calibri"/>
                <a:sym typeface="Calibri"/>
              </a:rPr>
              <a:t>2. </a:t>
            </a:r>
            <a:r>
              <a:rPr lang="en-US" sz="1800" b="1">
                <a:solidFill>
                  <a:schemeClr val="dk1"/>
                </a:solidFill>
                <a:latin typeface="Calibri"/>
                <a:ea typeface="Calibri"/>
                <a:cs typeface="Calibri"/>
                <a:sym typeface="Calibri"/>
              </a:rPr>
              <a:t>Chemistry of Crime – Hair Analysis </a:t>
            </a:r>
            <a:endParaRPr sz="1800">
              <a:solidFill>
                <a:schemeClr val="dk1"/>
              </a:solidFill>
              <a:latin typeface="Calibri"/>
              <a:ea typeface="Calibri"/>
              <a:cs typeface="Calibri"/>
              <a:sym typeface="Calibri"/>
            </a:endParaRPr>
          </a:p>
        </p:txBody>
      </p:sp>
      <p:pic>
        <p:nvPicPr>
          <p:cNvPr id="178" name="Shape 178" descr="Animals hair and human hair comparison"/>
          <p:cNvPicPr preferRelativeResize="0"/>
          <p:nvPr/>
        </p:nvPicPr>
        <p:blipFill rotWithShape="1">
          <a:blip r:embed="rId4">
            <a:alphaModFix/>
          </a:blip>
          <a:srcRect/>
          <a:stretch/>
        </p:blipFill>
        <p:spPr>
          <a:xfrm>
            <a:off x="3563816" y="533400"/>
            <a:ext cx="5580184" cy="3022599"/>
          </a:xfrm>
          <a:prstGeom prst="rect">
            <a:avLst/>
          </a:prstGeom>
          <a:noFill/>
          <a:ln>
            <a:noFill/>
          </a:ln>
        </p:spPr>
      </p:pic>
      <p:sp>
        <p:nvSpPr>
          <p:cNvPr id="179" name="Shape 179"/>
          <p:cNvSpPr/>
          <p:nvPr/>
        </p:nvSpPr>
        <p:spPr>
          <a:xfrm>
            <a:off x="3581400" y="3505200"/>
            <a:ext cx="5334000" cy="1337532"/>
          </a:xfrm>
          <a:prstGeom prst="rect">
            <a:avLst/>
          </a:prstGeom>
          <a:noFill/>
          <a:ln>
            <a:noFill/>
          </a:ln>
        </p:spPr>
        <p:txBody>
          <a:bodyPr spcFirstLastPara="1" wrap="square" lIns="0" tIns="0" rIns="0" bIns="44425" anchor="ctr" anchorCtr="0">
            <a:noAutofit/>
          </a:bodyPr>
          <a:lstStyle/>
          <a:p>
            <a:pPr marL="0" marR="0" lvl="0" indent="0" algn="r" rtl="0">
              <a:spcBef>
                <a:spcPts val="0"/>
              </a:spcBef>
              <a:spcAft>
                <a:spcPts val="0"/>
              </a:spcAft>
              <a:buNone/>
            </a:pPr>
            <a:r>
              <a:rPr lang="en-US" sz="1200" b="1" i="0" u="none" strike="noStrike" cap="none">
                <a:solidFill>
                  <a:srgbClr val="333333"/>
                </a:solidFill>
                <a:latin typeface="Arial"/>
                <a:ea typeface="Arial"/>
                <a:cs typeface="Arial"/>
                <a:sym typeface="Arial"/>
              </a:rPr>
              <a:t>Identifying whether the hair is human or animal is the first step </a:t>
            </a:r>
            <a:r>
              <a:rPr lang="en-US" sz="1200" i="0" u="none" strike="noStrike" cap="none">
                <a:solidFill>
                  <a:srgbClr val="333333"/>
                </a:solidFill>
                <a:latin typeface="Arial"/>
                <a:ea typeface="Arial"/>
                <a:cs typeface="Arial"/>
                <a:sym typeface="Arial"/>
              </a:rPr>
              <a:t>in forensic hair analysis. Human hairs usually have a thin (less than ⅓ of the hair’s diameter) or an absent medulla region. Animal hairs usually have thick medullae (more than ½ of the hair’s diameter). </a:t>
            </a:r>
            <a:r>
              <a:rPr lang="en-US" sz="1200">
                <a:solidFill>
                  <a:srgbClr val="333333"/>
                </a:solidFill>
                <a:latin typeface="Arial"/>
                <a:ea typeface="Arial"/>
                <a:cs typeface="Arial"/>
                <a:sym typeface="Arial"/>
              </a:rPr>
              <a:t>The core of animal hair is designed to protect the beast from cold or heat. Depending on the climate where the animal lives, it has a greater or lesser number of air filled alveoli which allow maintenance of almost constant temperature.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3880</Words>
  <Application>Microsoft Office PowerPoint</Application>
  <PresentationFormat>On-screen Show (4:3)</PresentationFormat>
  <Paragraphs>303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Noto Sans Symbols</vt:lpstr>
      <vt:lpstr>Verdana</vt:lpstr>
      <vt:lpstr>Calibri</vt:lpstr>
      <vt:lpstr>Arial Narrow</vt:lpstr>
      <vt:lpstr>Office Theme</vt:lpstr>
      <vt:lpstr>Cycle #1 – Family Earth Day – Science Night</vt:lpstr>
      <vt:lpstr>Summary of Experiments – Cycle #1 - Family Science Night</vt:lpstr>
      <vt:lpstr>Summary of Items Needed for Cycle #1 Experiments:</vt:lpstr>
      <vt:lpstr>Chemistry of Crime Fingerprinting</vt:lpstr>
      <vt:lpstr>Family Science Night: Chemistry of Crime – Fingerprinting </vt:lpstr>
      <vt:lpstr>PowerPoint Presentation</vt:lpstr>
      <vt:lpstr>Chemistry of Crime Hair Analysis</vt:lpstr>
      <vt:lpstr>Family Science Night: Chemistry of Crime – Hair Analysis </vt:lpstr>
      <vt:lpstr>PowerPoint Presentation</vt:lpstr>
      <vt:lpstr>PowerPoint Presentation</vt:lpstr>
      <vt:lpstr>Chemistry of Energy How Does Energy Work in Our Bodies?</vt:lpstr>
      <vt:lpstr>Family Science Night: Chemistry of Energy How Does Energy Work in Our Bodies?</vt:lpstr>
      <vt:lpstr>Chemistry of Energy Potential versus Kinetic Energy</vt:lpstr>
      <vt:lpstr>Family Science Night: Chemistry of Energy Energy takes many Forms - Steel spheres</vt:lpstr>
      <vt:lpstr>Health &amp; Wellness  How much sugar is REALLY in that?</vt:lpstr>
      <vt:lpstr>Family Science Night:  Health &amp; Wellness– How much sugar is REALLY in that</vt:lpstr>
      <vt:lpstr>Health &amp; Wellness Diabetes and You?</vt:lpstr>
      <vt:lpstr>Family Science Night: “Urine the Know”- Diabetes and You</vt:lpstr>
      <vt:lpstr>Monster Snot! – The Chemistry of Polymers Materials Experiment</vt:lpstr>
      <vt:lpstr>Family Science Night: Monster Snot</vt:lpstr>
      <vt:lpstr>Bouncing off the Wall – Super Balls – The Chemistry of Polymers Materials Experiment</vt:lpstr>
      <vt:lpstr>Family Science Night: Bouncing off the Wall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 #1 – Family Earth Day – Science Night</dc:title>
  <dc:creator>Young, Sandra K (CIV)</dc:creator>
  <cp:lastModifiedBy>Beatrice Salazar</cp:lastModifiedBy>
  <cp:revision>4</cp:revision>
  <dcterms:modified xsi:type="dcterms:W3CDTF">2018-05-02T18:07:12Z</dcterms:modified>
</cp:coreProperties>
</file>